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3" r:id="rId2"/>
    <p:sldId id="313" r:id="rId3"/>
    <p:sldId id="314" r:id="rId4"/>
    <p:sldId id="315" r:id="rId5"/>
    <p:sldId id="316" r:id="rId6"/>
    <p:sldId id="317" r:id="rId7"/>
    <p:sldId id="318" r:id="rId8"/>
    <p:sldId id="257" r:id="rId9"/>
    <p:sldId id="258" r:id="rId10"/>
    <p:sldId id="306" r:id="rId11"/>
    <p:sldId id="259" r:id="rId12"/>
    <p:sldId id="260" r:id="rId13"/>
    <p:sldId id="305" r:id="rId14"/>
    <p:sldId id="261" r:id="rId15"/>
    <p:sldId id="307" r:id="rId16"/>
    <p:sldId id="262" r:id="rId1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1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837" autoAdjust="0"/>
    <p:restoredTop sz="99821" autoAdjust="0"/>
  </p:normalViewPr>
  <p:slideViewPr>
    <p:cSldViewPr>
      <p:cViewPr>
        <p:scale>
          <a:sx n="81" d="100"/>
          <a:sy n="81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100000"/>
                    </a14:imgEffect>
                    <a14:imgEffect>
                      <a14:brightnessContrast bright="-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8884AB-DB3B-4029-A600-903562A605A3}" type="datetimeFigureOut">
              <a:rPr lang="fa-IR" smtClean="0"/>
              <a:pPr/>
              <a:t>1442/11/02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9AB67B-B248-476A-98E1-6A46B5EB2AD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3058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fa-IR" dirty="0">
                <a:solidFill>
                  <a:srgbClr val="FFFF00"/>
                </a:solidFill>
                <a:cs typeface="B Titr" panose="00000700000000000000" pitchFamily="2" charset="-78"/>
              </a:rPr>
              <a:t>آزمون هوشی آر بی </a:t>
            </a:r>
            <a:r>
              <a:rPr lang="fa-IR" dirty="0" smtClean="0">
                <a:solidFill>
                  <a:srgbClr val="FFFF00"/>
                </a:solidFill>
                <a:cs typeface="B Titr" panose="00000700000000000000" pitchFamily="2" charset="-78"/>
              </a:rPr>
              <a:t>کتل</a:t>
            </a:r>
            <a:br>
              <a:rPr lang="fa-IR" dirty="0" smtClean="0">
                <a:solidFill>
                  <a:srgbClr val="FFFF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FF00"/>
                </a:solidFill>
                <a:cs typeface="B Titr" panose="00000700000000000000" pitchFamily="2" charset="-78"/>
              </a:rPr>
              <a:t>مقیاس 1-کودکان 4 تا 8 سال</a:t>
            </a:r>
            <a:endParaRPr lang="en-US" sz="36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خرده آزمون های هوش کتل</a:t>
            </a:r>
            <a:endParaRPr lang="en-US" sz="3600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200000"/>
              </a:lnSpc>
              <a:buClr>
                <a:srgbClr val="C87D0E">
                  <a:lumMod val="50000"/>
                </a:srgbClr>
              </a:buClr>
              <a:buSzPct val="110000"/>
              <a:buFont typeface="Wingdings" pitchFamily="2" charset="2"/>
              <a:buChar char="?"/>
            </a:pPr>
            <a:r>
              <a:rPr lang="fa-IR" sz="2000" b="1" dirty="0">
                <a:solidFill>
                  <a:srgbClr val="FFFFFF"/>
                </a:solidFill>
                <a:cs typeface="B Zar" panose="00000400000000000000" pitchFamily="2" charset="-78"/>
                <a:sym typeface="Wingdings"/>
              </a:rPr>
              <a:t>بنابراین </a:t>
            </a:r>
            <a:r>
              <a:rPr lang="fa-IR" sz="2000" b="1" dirty="0">
                <a:solidFill>
                  <a:srgbClr val="FFFFFF"/>
                </a:solidFill>
                <a:cs typeface="B Zar" panose="00000400000000000000" pitchFamily="2" charset="-78"/>
              </a:rPr>
              <a:t>، </a:t>
            </a:r>
            <a:r>
              <a:rPr lang="fa-IR" sz="2000" b="1" dirty="0">
                <a:solidFill>
                  <a:srgbClr val="FFFFFF"/>
                </a:solidFill>
                <a:cs typeface="B Zar" panose="00000400000000000000" pitchFamily="2" charset="-78"/>
                <a:sym typeface="Wingdings"/>
              </a:rPr>
              <a:t>می توان انها را در گروه جداگانه ای قرار داد . </a:t>
            </a:r>
            <a:endParaRPr lang="fa-IR" sz="2000" b="1" dirty="0" smtClean="0">
              <a:solidFill>
                <a:srgbClr val="FFFFFF"/>
              </a:solidFill>
              <a:cs typeface="B Zar" panose="00000400000000000000" pitchFamily="2" charset="-78"/>
              <a:sym typeface="Wingdings"/>
            </a:endParaRPr>
          </a:p>
          <a:p>
            <a:pPr lvl="0">
              <a:lnSpc>
                <a:spcPct val="200000"/>
              </a:lnSpc>
              <a:buClr>
                <a:srgbClr val="C87D0E">
                  <a:lumMod val="50000"/>
                </a:srgbClr>
              </a:buClr>
              <a:buSzPct val="110000"/>
              <a:buFont typeface="Wingdings" pitchFamily="2" charset="2"/>
              <a:buChar char="?"/>
            </a:pPr>
            <a:r>
              <a:rPr lang="fa-IR" sz="2000" b="1" dirty="0" smtClean="0">
                <a:solidFill>
                  <a:srgbClr val="FFFFFF"/>
                </a:solidFill>
                <a:cs typeface="B Zar" panose="00000400000000000000" pitchFamily="2" charset="-78"/>
                <a:sym typeface="Wingdings"/>
              </a:rPr>
              <a:t>این </a:t>
            </a:r>
            <a:r>
              <a:rPr lang="fa-IR" sz="2000" b="1" dirty="0">
                <a:solidFill>
                  <a:srgbClr val="FFFFFF"/>
                </a:solidFill>
                <a:cs typeface="B Zar" panose="00000400000000000000" pitchFamily="2" charset="-78"/>
                <a:sym typeface="Wingdings"/>
              </a:rPr>
              <a:t>خرده آزمون ها بر اساس تحقیقات انجام گرفته درباره 18 نوع کاملا متفاوت خرده آزمون های بینه </a:t>
            </a:r>
            <a:r>
              <a:rPr lang="fa-IR" sz="2000" b="1" dirty="0">
                <a:solidFill>
                  <a:srgbClr val="FFFFFF"/>
                </a:solidFill>
                <a:cs typeface="B Zar" panose="00000400000000000000" pitchFamily="2" charset="-78"/>
              </a:rPr>
              <a:t>، </a:t>
            </a:r>
            <a:r>
              <a:rPr lang="fa-IR" sz="2000" b="1" dirty="0">
                <a:solidFill>
                  <a:srgbClr val="FFFFFF"/>
                </a:solidFill>
                <a:cs typeface="B Zar" panose="00000400000000000000" pitchFamily="2" charset="-78"/>
                <a:sym typeface="Wingdings"/>
              </a:rPr>
              <a:t>مریل پالمر و سایر مقیاس های مربوط به  4 تا 8 ساله ها به وجود آمده است . </a:t>
            </a:r>
          </a:p>
          <a:p>
            <a:pPr lvl="0">
              <a:lnSpc>
                <a:spcPct val="200000"/>
              </a:lnSpc>
              <a:buClr>
                <a:srgbClr val="C87D0E">
                  <a:lumMod val="50000"/>
                </a:srgbClr>
              </a:buClr>
              <a:buSzPct val="110000"/>
              <a:buFont typeface="Wingdings" pitchFamily="2" charset="2"/>
              <a:buChar char="?"/>
            </a:pPr>
            <a:r>
              <a:rPr lang="fa-IR" sz="2000" b="1" dirty="0">
                <a:solidFill>
                  <a:srgbClr val="FFFFFF"/>
                </a:solidFill>
                <a:cs typeface="B Zar" panose="00000400000000000000" pitchFamily="2" charset="-78"/>
                <a:sym typeface="Wingdings"/>
              </a:rPr>
              <a:t> کل زمان اجرای آزمون بین 40 تا 60 دقیقه خواهد بود .</a:t>
            </a:r>
          </a:p>
          <a:p>
            <a:pPr lvl="0">
              <a:lnSpc>
                <a:spcPct val="200000"/>
              </a:lnSpc>
              <a:buClr>
                <a:srgbClr val="C87D0E">
                  <a:lumMod val="50000"/>
                </a:srgbClr>
              </a:buClr>
              <a:buSzPct val="110000"/>
              <a:buFont typeface="Wingdings" pitchFamily="2" charset="2"/>
              <a:buChar char="?"/>
            </a:pPr>
            <a:r>
              <a:rPr lang="fa-IR" sz="2000" b="1" dirty="0">
                <a:solidFill>
                  <a:srgbClr val="FFFFFF"/>
                </a:solidFill>
                <a:cs typeface="B Zar" panose="00000400000000000000" pitchFamily="2" charset="-78"/>
                <a:sym typeface="Wingdings"/>
              </a:rPr>
              <a:t> بر اساس همین تحقیقات </a:t>
            </a:r>
            <a:r>
              <a:rPr lang="fa-IR" sz="2000" b="1" dirty="0">
                <a:solidFill>
                  <a:srgbClr val="FFFFFF"/>
                </a:solidFill>
                <a:cs typeface="B Zar" panose="00000400000000000000" pitchFamily="2" charset="-78"/>
              </a:rPr>
              <a:t>، سعی کرده اند خرده آزمون هایی فراهم آورند که </a:t>
            </a:r>
            <a:r>
              <a:rPr lang="fa-IR" sz="1600" dirty="0">
                <a:solidFill>
                  <a:srgbClr val="FFFFFF"/>
                </a:solidFill>
                <a:cs typeface="B Roya" pitchFamily="2" charset="-78"/>
              </a:rPr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0751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77994" y="3898899"/>
            <a:ext cx="5056188" cy="923925"/>
            <a:chOff x="1267" y="2532"/>
            <a:chExt cx="3185" cy="582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ltGray">
            <a:xfrm>
              <a:off x="1267" y="2532"/>
              <a:ext cx="3185" cy="58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>
              <a:flatTx/>
            </a:bodyPr>
            <a:lstStyle/>
            <a:p>
              <a:endParaRPr lang="fa-IR"/>
            </a:p>
          </p:txBody>
        </p:sp>
        <p:sp>
          <p:nvSpPr>
            <p:cNvPr id="4" name="Line 5"/>
            <p:cNvSpPr>
              <a:spLocks noChangeShapeType="1"/>
            </p:cNvSpPr>
            <p:nvPr/>
          </p:nvSpPr>
          <p:spPr bwMode="ltGray">
            <a:xfrm>
              <a:off x="1412" y="3111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fa-IR"/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ltGray">
            <a:xfrm>
              <a:off x="1418" y="2532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/>
            <a:lstStyle/>
            <a:p>
              <a:endParaRPr lang="fa-IR"/>
            </a:p>
          </p:txBody>
        </p:sp>
      </p:grp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714480" y="5281614"/>
            <a:ext cx="5084762" cy="923925"/>
            <a:chOff x="1314" y="3282"/>
            <a:chExt cx="3203" cy="582"/>
          </a:xfrm>
        </p:grpSpPr>
        <p:sp>
          <p:nvSpPr>
            <p:cNvPr id="7" name="AutoShape 8"/>
            <p:cNvSpPr>
              <a:spLocks noChangeArrowheads="1"/>
            </p:cNvSpPr>
            <p:nvPr/>
          </p:nvSpPr>
          <p:spPr bwMode="gray">
            <a:xfrm>
              <a:off x="1314" y="3282"/>
              <a:ext cx="3203" cy="58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flatTx/>
            </a:bodyPr>
            <a:lstStyle/>
            <a:p>
              <a:endParaRPr lang="fa-IR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gray">
            <a:xfrm>
              <a:off x="1392" y="3861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a-IR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gray">
            <a:xfrm>
              <a:off x="1407" y="3282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a-IR"/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1714480" y="2538405"/>
            <a:ext cx="5084762" cy="923925"/>
            <a:chOff x="1314" y="1782"/>
            <a:chExt cx="3203" cy="582"/>
          </a:xfrm>
        </p:grpSpPr>
        <p:sp>
          <p:nvSpPr>
            <p:cNvPr id="11" name="AutoShape 12"/>
            <p:cNvSpPr>
              <a:spLocks noChangeArrowheads="1"/>
            </p:cNvSpPr>
            <p:nvPr/>
          </p:nvSpPr>
          <p:spPr bwMode="gray">
            <a:xfrm>
              <a:off x="1314" y="1782"/>
              <a:ext cx="3203" cy="58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anchor="ctr">
              <a:flatTx/>
            </a:bodyPr>
            <a:lstStyle/>
            <a:p>
              <a:endParaRPr lang="fa-IR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gray">
            <a:xfrm>
              <a:off x="1418" y="2361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fa-IR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gray">
            <a:xfrm>
              <a:off x="1392" y="1784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endParaRPr lang="fa-IR"/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1754186" y="1252534"/>
            <a:ext cx="5027613" cy="923925"/>
            <a:chOff x="1255" y="1050"/>
            <a:chExt cx="3167" cy="582"/>
          </a:xfrm>
        </p:grpSpPr>
        <p:sp>
          <p:nvSpPr>
            <p:cNvPr id="15" name="AutoShape 16"/>
            <p:cNvSpPr>
              <a:spLocks noChangeArrowheads="1"/>
            </p:cNvSpPr>
            <p:nvPr/>
          </p:nvSpPr>
          <p:spPr bwMode="ltGray">
            <a:xfrm>
              <a:off x="1255" y="1050"/>
              <a:ext cx="3167" cy="58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>
              <a:flatTx/>
            </a:bodyPr>
            <a:lstStyle/>
            <a:p>
              <a:endParaRPr lang="fa-IR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ltGray">
            <a:xfrm>
              <a:off x="1392" y="1632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fa-IR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ltGray">
            <a:xfrm>
              <a:off x="1392" y="1052"/>
              <a:ext cx="29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fa-IR"/>
            </a:p>
          </p:txBody>
        </p:sp>
      </p:grpSp>
      <p:sp>
        <p:nvSpPr>
          <p:cNvPr id="18" name="Text Box 4"/>
          <p:cNvSpPr txBox="1">
            <a:spLocks noChangeArrowheads="1"/>
          </p:cNvSpPr>
          <p:nvPr/>
        </p:nvSpPr>
        <p:spPr bwMode="black">
          <a:xfrm>
            <a:off x="1857356" y="1518810"/>
            <a:ext cx="457041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a-IR" sz="2000" b="1" dirty="0" smtClean="0">
                <a:cs typeface="B Zar" panose="00000400000000000000" pitchFamily="2" charset="-78"/>
              </a:rPr>
              <a:t>هوش یا عامل کلی را اندازه گیری کند </a:t>
            </a:r>
            <a:endParaRPr lang="en-US" sz="2000" b="1" dirty="0">
              <a:cs typeface="B Zar" panose="00000400000000000000" pitchFamily="2" charset="-78"/>
            </a:endParaRP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6357974" y="1000108"/>
            <a:ext cx="1238250" cy="1236662"/>
            <a:chOff x="802" y="845"/>
            <a:chExt cx="827" cy="826"/>
          </a:xfrm>
        </p:grpSpPr>
        <p:sp>
          <p:nvSpPr>
            <p:cNvPr id="23" name="Oval 6"/>
            <p:cNvSpPr>
              <a:spLocks noChangeArrowheads="1"/>
            </p:cNvSpPr>
            <p:nvPr/>
          </p:nvSpPr>
          <p:spPr bwMode="ltGray">
            <a:xfrm>
              <a:off x="802" y="845"/>
              <a:ext cx="827" cy="826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ltGray">
            <a:xfrm>
              <a:off x="836" y="879"/>
              <a:ext cx="758" cy="758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ltGray">
            <a:xfrm>
              <a:off x="870" y="915"/>
              <a:ext cx="690" cy="690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26" name="Text Box 9"/>
          <p:cNvSpPr txBox="1">
            <a:spLocks noChangeArrowheads="1"/>
          </p:cNvSpPr>
          <p:nvPr/>
        </p:nvSpPr>
        <p:spPr bwMode="gray">
          <a:xfrm>
            <a:off x="6418307" y="1395699"/>
            <a:ext cx="10826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 b="1" dirty="0" smtClean="0">
                <a:solidFill>
                  <a:srgbClr val="080808"/>
                </a:solidFill>
                <a:cs typeface="B Homa" pitchFamily="2" charset="-78"/>
              </a:rPr>
              <a:t>1</a:t>
            </a:r>
            <a:endParaRPr lang="en-US" sz="2400" b="1" dirty="0">
              <a:solidFill>
                <a:srgbClr val="080808"/>
              </a:solidFill>
              <a:cs typeface="B Homa" pitchFamily="2" charset="-78"/>
            </a:endParaRPr>
          </a:p>
        </p:txBody>
      </p:sp>
      <p:grpSp>
        <p:nvGrpSpPr>
          <p:cNvPr id="27" name="Group 12"/>
          <p:cNvGrpSpPr>
            <a:grpSpLocks/>
          </p:cNvGrpSpPr>
          <p:nvPr/>
        </p:nvGrpSpPr>
        <p:grpSpPr bwMode="auto">
          <a:xfrm>
            <a:off x="6386492" y="2357430"/>
            <a:ext cx="1238250" cy="1236662"/>
            <a:chOff x="802" y="845"/>
            <a:chExt cx="827" cy="826"/>
          </a:xfrm>
        </p:grpSpPr>
        <p:sp>
          <p:nvSpPr>
            <p:cNvPr id="28" name="Oval 13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29" name="Oval 14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0" name="Oval 15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</p:grpSp>
      <p:grpSp>
        <p:nvGrpSpPr>
          <p:cNvPr id="32" name="Group 19"/>
          <p:cNvGrpSpPr>
            <a:grpSpLocks/>
          </p:cNvGrpSpPr>
          <p:nvPr/>
        </p:nvGrpSpPr>
        <p:grpSpPr bwMode="auto">
          <a:xfrm>
            <a:off x="6405584" y="3714752"/>
            <a:ext cx="1238250" cy="1236662"/>
            <a:chOff x="802" y="845"/>
            <a:chExt cx="827" cy="826"/>
          </a:xfrm>
        </p:grpSpPr>
        <p:sp>
          <p:nvSpPr>
            <p:cNvPr id="33" name="Oval 20"/>
            <p:cNvSpPr>
              <a:spLocks noChangeArrowheads="1"/>
            </p:cNvSpPr>
            <p:nvPr/>
          </p:nvSpPr>
          <p:spPr bwMode="ltGray">
            <a:xfrm>
              <a:off x="802" y="845"/>
              <a:ext cx="827" cy="826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4" name="Oval 21"/>
            <p:cNvSpPr>
              <a:spLocks noChangeArrowheads="1"/>
            </p:cNvSpPr>
            <p:nvPr/>
          </p:nvSpPr>
          <p:spPr bwMode="ltGray">
            <a:xfrm>
              <a:off x="836" y="879"/>
              <a:ext cx="758" cy="758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5" name="Oval 22"/>
            <p:cNvSpPr>
              <a:spLocks noChangeArrowheads="1"/>
            </p:cNvSpPr>
            <p:nvPr/>
          </p:nvSpPr>
          <p:spPr bwMode="ltGray">
            <a:xfrm>
              <a:off x="870" y="915"/>
              <a:ext cx="690" cy="690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26"/>
          <p:cNvGrpSpPr>
            <a:grpSpLocks/>
          </p:cNvGrpSpPr>
          <p:nvPr/>
        </p:nvGrpSpPr>
        <p:grpSpPr bwMode="auto">
          <a:xfrm>
            <a:off x="6386492" y="5100639"/>
            <a:ext cx="1238250" cy="1236662"/>
            <a:chOff x="802" y="845"/>
            <a:chExt cx="827" cy="826"/>
          </a:xfrm>
        </p:grpSpPr>
        <p:sp>
          <p:nvSpPr>
            <p:cNvPr id="38" name="Oval 27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9" name="Oval 28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0" name="Oval 29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fa-IR">
                <a:latin typeface="Calibri" pitchFamily="34" charset="0"/>
                <a:cs typeface="Arial" pitchFamily="34" charset="0"/>
              </a:endParaRPr>
            </a:p>
          </p:txBody>
        </p:sp>
      </p:grpSp>
      <p:sp>
        <p:nvSpPr>
          <p:cNvPr id="42" name="Text Box 4"/>
          <p:cNvSpPr txBox="1">
            <a:spLocks noChangeArrowheads="1"/>
          </p:cNvSpPr>
          <p:nvPr/>
        </p:nvSpPr>
        <p:spPr bwMode="black">
          <a:xfrm>
            <a:off x="1862117" y="2784126"/>
            <a:ext cx="457041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a-IR" sz="2000" b="1" dirty="0" smtClean="0">
                <a:cs typeface="B Zar" panose="00000400000000000000" pitchFamily="2" charset="-78"/>
              </a:rPr>
              <a:t>حتی المکان توانایی های اختصاصی را به کار نمی گیرد </a:t>
            </a:r>
            <a:endParaRPr lang="en-US" sz="2000" b="1" dirty="0">
              <a:cs typeface="B Zar" panose="00000400000000000000" pitchFamily="2" charset="-78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black">
          <a:xfrm>
            <a:off x="1930437" y="4233454"/>
            <a:ext cx="457041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a-IR" sz="2400" b="1" dirty="0" smtClean="0">
                <a:cs typeface="B Zar" panose="00000400000000000000" pitchFamily="2" charset="-78"/>
              </a:rPr>
              <a:t>برای کودکان جالب باشد</a:t>
            </a:r>
            <a:endParaRPr lang="en-US" sz="2400" b="1" dirty="0">
              <a:cs typeface="B Zar" panose="00000400000000000000" pitchFamily="2" charset="-78"/>
            </a:endParaRP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black">
          <a:xfrm>
            <a:off x="1858999" y="5572140"/>
            <a:ext cx="4570413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a-IR" sz="1600" b="1" dirty="0" smtClean="0">
                <a:cs typeface="B Zar" panose="00000400000000000000" pitchFamily="2" charset="-78"/>
              </a:rPr>
              <a:t>در زمان کوتاه تعداد زیادی سوال در اختیار آزمودنی می گذارد</a:t>
            </a:r>
            <a:endParaRPr lang="en-US" sz="1600" b="1" dirty="0">
              <a:cs typeface="B Zar" panose="00000400000000000000" pitchFamily="2" charset="-78"/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gray">
          <a:xfrm>
            <a:off x="6429412" y="2714620"/>
            <a:ext cx="10826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 b="1" dirty="0" smtClean="0">
                <a:solidFill>
                  <a:srgbClr val="080808"/>
                </a:solidFill>
                <a:cs typeface="B Homa" pitchFamily="2" charset="-78"/>
              </a:rPr>
              <a:t>2</a:t>
            </a:r>
            <a:endParaRPr lang="en-US" sz="2400" b="1" dirty="0">
              <a:solidFill>
                <a:srgbClr val="080808"/>
              </a:solidFill>
              <a:cs typeface="B Homa" pitchFamily="2" charset="-78"/>
            </a:endParaRP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gray">
          <a:xfrm>
            <a:off x="6500850" y="4143380"/>
            <a:ext cx="10826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 b="1" dirty="0" smtClean="0">
                <a:solidFill>
                  <a:srgbClr val="080808"/>
                </a:solidFill>
                <a:cs typeface="B Homa" pitchFamily="2" charset="-78"/>
              </a:rPr>
              <a:t>3</a:t>
            </a:r>
            <a:endParaRPr lang="en-US" sz="2400" b="1" dirty="0">
              <a:solidFill>
                <a:srgbClr val="080808"/>
              </a:solidFill>
              <a:cs typeface="B Homa" pitchFamily="2" charset="-78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gray">
          <a:xfrm>
            <a:off x="6429412" y="5500702"/>
            <a:ext cx="10826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 b="1" dirty="0" smtClean="0">
                <a:solidFill>
                  <a:srgbClr val="080808"/>
                </a:solidFill>
                <a:cs typeface="B Homa" pitchFamily="2" charset="-78"/>
              </a:rPr>
              <a:t>4</a:t>
            </a:r>
            <a:endParaRPr lang="en-US" sz="2400" b="1" dirty="0">
              <a:solidFill>
                <a:srgbClr val="080808"/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66365"/>
              </p:ext>
            </p:extLst>
          </p:nvPr>
        </p:nvGraphicFramePr>
        <p:xfrm>
          <a:off x="1142976" y="1214422"/>
          <a:ext cx="7000926" cy="5029233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934155"/>
                <a:gridCol w="2566307"/>
                <a:gridCol w="1750232"/>
                <a:gridCol w="1750232"/>
              </a:tblGrid>
              <a:tr h="457203">
                <a:tc gridSpan="4"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600" b="1" dirty="0" smtClean="0">
                          <a:cs typeface="B Zar" panose="00000400000000000000" pitchFamily="2" charset="-78"/>
                        </a:rPr>
                        <a:t>خرده آزمون</a:t>
                      </a:r>
                      <a:r>
                        <a:rPr lang="fa-IR" sz="1600" b="1" baseline="0" dirty="0" smtClean="0">
                          <a:cs typeface="B Zar" panose="00000400000000000000" pitchFamily="2" charset="-78"/>
                        </a:rPr>
                        <a:t> ها </a:t>
                      </a:r>
                      <a:r>
                        <a:rPr lang="fa-IR" sz="1600" b="1" dirty="0" smtClean="0">
                          <a:cs typeface="B Zar" panose="00000400000000000000" pitchFamily="2" charset="-78"/>
                        </a:rPr>
                        <a:t>، تعداد سوالات و زمان لازم برای اجرای هر یک از</a:t>
                      </a:r>
                      <a:r>
                        <a:rPr lang="fa-IR" sz="1600" b="1" baseline="0" dirty="0" smtClean="0">
                          <a:cs typeface="B Zar" panose="00000400000000000000" pitchFamily="2" charset="-78"/>
                        </a:rPr>
                        <a:t> آنها</a:t>
                      </a:r>
                      <a:endParaRPr lang="fa-IR" sz="16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ردیف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خرده</a:t>
                      </a:r>
                      <a:r>
                        <a:rPr lang="fa-IR" sz="1400" b="1" baseline="0" dirty="0" smtClean="0">
                          <a:cs typeface="B Zar" panose="00000400000000000000" pitchFamily="2" charset="-78"/>
                        </a:rPr>
                        <a:t> آزمون ها 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تعداد سوالات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زمان اجرا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1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جانشین سازی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12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تقریبا 3 دقیقه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2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طبقه بندی 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12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تقریبا 2 دقیقه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3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مازها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12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تقریبا 2/5 دقیقه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4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تداعی اسامی</a:t>
                      </a:r>
                      <a:r>
                        <a:rPr lang="fa-IR" sz="1400" b="1" baseline="0" dirty="0" smtClean="0">
                          <a:cs typeface="B Zar" panose="00000400000000000000" pitchFamily="2" charset="-78"/>
                        </a:rPr>
                        <a:t> اشیا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12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تقریبا 2/5 دقیقه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5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اجرای دستورات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12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تقریبا 4 دقیقه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6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نقاشیهای غیر عادی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12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تقریبا 2/5 دقیقه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7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معماها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12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تقریبا 2/5 دقیقه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8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تشابهات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12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تقریبا 2 دقیقه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57203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نمره کامل  : 96</a:t>
                      </a:r>
                      <a:endParaRPr lang="fa-IR" sz="1400" b="1" dirty="0">
                        <a:cs typeface="B Zar" panose="00000400000000000000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cs typeface="B Zar" panose="00000400000000000000" pitchFamily="2" charset="-78"/>
                        </a:rPr>
                        <a:t>زمان کل 22 دقیقه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4414" y="2571743"/>
          <a:ext cx="6834215" cy="3603636"/>
        </p:xfrm>
        <a:graphic>
          <a:graphicData uri="http://schemas.openxmlformats.org/drawingml/2006/table">
            <a:tbl>
              <a:tblPr rtl="1" firstRow="1" bandRow="1">
                <a:tableStyleId>{5DA37D80-6434-44D0-A028-1B22A696006F}</a:tableStyleId>
              </a:tblPr>
              <a:tblGrid>
                <a:gridCol w="838994"/>
                <a:gridCol w="2578113"/>
                <a:gridCol w="721954"/>
                <a:gridCol w="2695154"/>
              </a:tblGrid>
              <a:tr h="40040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ردیف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خرده آزمون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نمره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مشاهدات مهم به هنگام اجرای آزمون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040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1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جانشین سازی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040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2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طبقه بندی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040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3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مازها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040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4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تداعی اسامی – اشیا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040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5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اجرای دستورات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040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6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نقاشیهای غیر عادی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040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7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معماها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0040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8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Homa" pitchFamily="2" charset="-78"/>
                        </a:rPr>
                        <a:t>تشابهات</a:t>
                      </a:r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Homa" pitchFamily="2" charset="-78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AutoShape 16"/>
          <p:cNvSpPr>
            <a:spLocks noChangeArrowheads="1"/>
          </p:cNvSpPr>
          <p:nvPr/>
        </p:nvSpPr>
        <p:spPr bwMode="gray">
          <a:xfrm>
            <a:off x="2285983" y="726498"/>
            <a:ext cx="4643470" cy="460963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2">
                  <a:gamma/>
                  <a:shade val="7921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endParaRPr lang="fa-IR"/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gray">
          <a:xfrm>
            <a:off x="2389483" y="797937"/>
            <a:ext cx="4397094" cy="33524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2357422" y="785794"/>
            <a:ext cx="44291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dirty="0" smtClean="0">
                <a:solidFill>
                  <a:schemeClr val="bg2">
                    <a:lumMod val="10000"/>
                  </a:schemeClr>
                </a:solidFill>
                <a:cs typeface="B Homa" pitchFamily="2" charset="-78"/>
              </a:rPr>
              <a:t>پرسشنامه</a:t>
            </a:r>
            <a:endParaRPr lang="en-US" dirty="0">
              <a:solidFill>
                <a:schemeClr val="bg2">
                  <a:lumMod val="10000"/>
                </a:schemeClr>
              </a:solidFill>
              <a:cs typeface="B Homa" pitchFamily="2" charset="-78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214414" y="6215082"/>
            <a:ext cx="6858048" cy="5714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a-IR" sz="2000" dirty="0" smtClean="0">
                <a:cs typeface="B Roya" pitchFamily="2" charset="-78"/>
              </a:rPr>
              <a:t>عقل (</a:t>
            </a:r>
            <a:r>
              <a:rPr lang="en-US" sz="2000" dirty="0" smtClean="0">
                <a:cs typeface="B Roya" pitchFamily="2" charset="-78"/>
              </a:rPr>
              <a:t>MA </a:t>
            </a:r>
            <a:r>
              <a:rPr lang="fa-IR" sz="2000" dirty="0" smtClean="0">
                <a:cs typeface="B Roya" pitchFamily="2" charset="-78"/>
              </a:rPr>
              <a:t> )  ..............  سن تقویمی (</a:t>
            </a:r>
            <a:r>
              <a:rPr lang="en-US" sz="2000" dirty="0" smtClean="0">
                <a:cs typeface="B Roya" pitchFamily="2" charset="-78"/>
              </a:rPr>
              <a:t>CA </a:t>
            </a:r>
            <a:r>
              <a:rPr lang="fa-IR" sz="2000" dirty="0" smtClean="0">
                <a:cs typeface="B Roya" pitchFamily="2" charset="-78"/>
              </a:rPr>
              <a:t> ) ................ضریب هوشی ( </a:t>
            </a:r>
            <a:r>
              <a:rPr lang="en-US" sz="2000" dirty="0" smtClean="0">
                <a:cs typeface="B Roya" pitchFamily="2" charset="-78"/>
              </a:rPr>
              <a:t>IQ </a:t>
            </a:r>
            <a:r>
              <a:rPr lang="fa-IR" sz="2000" dirty="0" smtClean="0">
                <a:cs typeface="B Roya" pitchFamily="2" charset="-78"/>
              </a:rPr>
              <a:t> ) ....................</a:t>
            </a:r>
            <a:endParaRPr lang="fa-IR" sz="2000" dirty="0">
              <a:cs typeface="B Roya" pitchFamily="2" charset="-78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214414" y="1357298"/>
            <a:ext cx="6786610" cy="1143000"/>
          </a:xfrm>
        </p:spPr>
        <p:txBody>
          <a:bodyPr anchor="t"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dirty="0" smtClean="0">
                <a:solidFill>
                  <a:schemeClr val="tx1"/>
                </a:solidFill>
                <a:cs typeface="B Roya" pitchFamily="2" charset="-78"/>
              </a:rPr>
              <a:t>نام و نام خانوادگی  ............................................... تاریخ اجرا ............................ تاریخ تولد ...................................</a:t>
            </a:r>
            <a:br>
              <a:rPr lang="fa-IR" sz="1600" dirty="0" smtClean="0">
                <a:solidFill>
                  <a:schemeClr val="tx1"/>
                </a:solidFill>
                <a:cs typeface="B Roya" pitchFamily="2" charset="-78"/>
              </a:rPr>
            </a:br>
            <a:r>
              <a:rPr lang="fa-IR" sz="1600" dirty="0" smtClean="0">
                <a:solidFill>
                  <a:schemeClr val="tx1"/>
                </a:solidFill>
                <a:cs typeface="B Roya" pitchFamily="2" charset="-78"/>
              </a:rPr>
              <a:t>سن و پایه تحصیلات ...................................... دختر  ............................................. پسر ......................................... </a:t>
            </a:r>
            <a:br>
              <a:rPr lang="fa-IR" sz="1600" dirty="0" smtClean="0">
                <a:solidFill>
                  <a:schemeClr val="tx1"/>
                </a:solidFill>
                <a:cs typeface="B Roya" pitchFamily="2" charset="-78"/>
              </a:rPr>
            </a:br>
            <a:r>
              <a:rPr lang="fa-IR" sz="1600" dirty="0" smtClean="0">
                <a:solidFill>
                  <a:schemeClr val="tx1"/>
                </a:solidFill>
                <a:cs typeface="B Roya" pitchFamily="2" charset="-78"/>
              </a:rPr>
              <a:t>آدرس محل سکونت یا تحصیل : ...............................................................................................................................</a:t>
            </a:r>
            <a:endParaRPr lang="fa-IR" sz="1600" dirty="0">
              <a:solidFill>
                <a:schemeClr val="tx1"/>
              </a:solidFill>
              <a:cs typeface="B Roya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0" grpId="0" build="p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3116"/>
            <a:ext cx="8501122" cy="4181484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200000"/>
              </a:lnSpc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?"/>
            </a:pPr>
            <a:r>
              <a:rPr lang="fa-IR" sz="2000" b="1" dirty="0" smtClean="0">
                <a:cs typeface="B Zar" panose="00000400000000000000" pitchFamily="2" charset="-78"/>
              </a:rPr>
              <a:t> آزماینده به آزمودنی می گوید : (( به 6 تصویر بالای صفحه نگاه کن . </a:t>
            </a:r>
          </a:p>
          <a:p>
            <a:pPr>
              <a:lnSpc>
                <a:spcPct val="200000"/>
              </a:lnSpc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?"/>
            </a:pPr>
            <a:r>
              <a:rPr lang="fa-IR" sz="2000" b="1" dirty="0" smtClean="0">
                <a:cs typeface="B Zar" panose="00000400000000000000" pitchFamily="2" charset="-78"/>
              </a:rPr>
              <a:t>یک توپ و در زیر آن یک حلقه می بینی ؛ بعد یک پر پرنده و در زیر آن یک خط دیده می شود ؛ آنگاه یک برج کلیسا و در زیر آن یک خط عمودی وجود دارد ؛ شکل ، بعدی یک چرخ و در زیر ان یک نقطه سیاه است ؛ شکل پنجم ، آسیاب بادی را به یک ضربدر در زیر آن نشان می دهد ؛ آخرین شکل ، عبارت است از یک صندلی و در زیر آن خطی به شکل آرنج است . </a:t>
            </a:r>
          </a:p>
          <a:p>
            <a:pPr>
              <a:lnSpc>
                <a:spcPct val="200000"/>
              </a:lnSpc>
              <a:buClr>
                <a:schemeClr val="accent2">
                  <a:lumMod val="50000"/>
                </a:schemeClr>
              </a:buClr>
              <a:buSzPct val="100000"/>
              <a:buFont typeface="Wingdings" pitchFamily="2" charset="2"/>
              <a:buChar char="?"/>
            </a:pPr>
            <a:r>
              <a:rPr lang="fa-IR" sz="1600" b="1" dirty="0" smtClean="0">
                <a:cs typeface="B Zar" panose="00000400000000000000" pitchFamily="2" charset="-78"/>
              </a:rPr>
              <a:t> </a:t>
            </a:r>
            <a:endParaRPr lang="fa-IR" sz="1600" b="1" dirty="0">
              <a:cs typeface="B Zar" panose="00000400000000000000" pitchFamily="2" charset="-78"/>
            </a:endParaRPr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gray">
          <a:xfrm>
            <a:off x="2428860" y="1000108"/>
            <a:ext cx="4643470" cy="785818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2">
                  <a:gamma/>
                  <a:shade val="7921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endParaRPr lang="fa-IR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gray">
          <a:xfrm>
            <a:off x="2532360" y="1071547"/>
            <a:ext cx="4397094" cy="5715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gray">
          <a:xfrm>
            <a:off x="2571737" y="1202280"/>
            <a:ext cx="435771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dirty="0" smtClean="0">
                <a:solidFill>
                  <a:schemeClr val="bg2">
                    <a:lumMod val="10000"/>
                  </a:schemeClr>
                </a:solidFill>
                <a:cs typeface="B Homa" pitchFamily="2" charset="-78"/>
              </a:rPr>
              <a:t>خرده آزمون اول جانشین سازی</a:t>
            </a:r>
            <a:endParaRPr lang="en-US" dirty="0">
              <a:solidFill>
                <a:schemeClr val="bg2">
                  <a:lumMod val="10000"/>
                </a:schemeClr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200000"/>
              </a:lnSpc>
              <a:buClr>
                <a:srgbClr val="C87D0E">
                  <a:lumMod val="50000"/>
                </a:srgbClr>
              </a:buClr>
              <a:buSzPct val="100000"/>
              <a:buFont typeface="Wingdings" pitchFamily="2" charset="2"/>
              <a:buChar char="?"/>
            </a:pPr>
            <a:r>
              <a:rPr lang="fa-IR" sz="2800" b="1" dirty="0">
                <a:solidFill>
                  <a:srgbClr val="FFFFFF"/>
                </a:solidFill>
                <a:cs typeface="B Zar" panose="00000400000000000000" pitchFamily="2" charset="-78"/>
              </a:rPr>
              <a:t>حال از تو می خواهم که تصاویر پایین این خط را نگاه کنی و در زیر هر یک از آنها همان علامت را بگذاری که در بالا دیدیم .</a:t>
            </a:r>
          </a:p>
          <a:p>
            <a:pPr lvl="0">
              <a:lnSpc>
                <a:spcPct val="200000"/>
              </a:lnSpc>
              <a:buClr>
                <a:srgbClr val="C87D0E">
                  <a:lumMod val="50000"/>
                </a:srgbClr>
              </a:buClr>
              <a:buSzPct val="100000"/>
              <a:buFont typeface="Wingdings" pitchFamily="2" charset="2"/>
              <a:buChar char="?"/>
            </a:pPr>
            <a:r>
              <a:rPr lang="fa-IR" sz="2800" b="1" dirty="0">
                <a:solidFill>
                  <a:srgbClr val="FFFFFF"/>
                </a:solidFill>
                <a:cs typeface="B Zar" panose="00000400000000000000" pitchFamily="2" charset="-78"/>
              </a:rPr>
              <a:t> بعد از علامت گذاری زیر هر تصویر 5 ثانیه به آزمودنی استراحت می دهیم .</a:t>
            </a:r>
          </a:p>
          <a:p>
            <a:pPr lvl="0">
              <a:lnSpc>
                <a:spcPct val="200000"/>
              </a:lnSpc>
              <a:buClr>
                <a:srgbClr val="C87D0E">
                  <a:lumMod val="50000"/>
                </a:srgbClr>
              </a:buClr>
              <a:buSzPct val="100000"/>
              <a:buFont typeface="Wingdings" pitchFamily="2" charset="2"/>
              <a:buChar char="?"/>
            </a:pPr>
            <a:r>
              <a:rPr lang="fa-IR" sz="2800" b="1" dirty="0">
                <a:solidFill>
                  <a:srgbClr val="FFFFFF"/>
                </a:solidFill>
                <a:cs typeface="B Zar" panose="00000400000000000000" pitchFamily="2" charset="-78"/>
              </a:rPr>
              <a:t> پس از 80 ثانیه ، آزماینده می گوید  : وقت تمام است و مداد را بگذار زمین </a:t>
            </a:r>
            <a:r>
              <a:rPr lang="fa-IR" sz="1500" b="1" dirty="0">
                <a:solidFill>
                  <a:srgbClr val="FFFFFF"/>
                </a:solidFill>
                <a:cs typeface="B Zar" panose="00000400000000000000" pitchFamily="2" charset="-78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78215"/>
      </p:ext>
    </p:extLst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042" y="1142984"/>
            <a:ext cx="7143800" cy="1214446"/>
          </a:xfrm>
          <a:prstGeom prst="rect">
            <a:avLst/>
          </a:prstGeom>
          <a:ln w="88900" cap="sq" cmpd="thickThin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2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042" y="3000372"/>
            <a:ext cx="7143800" cy="1285884"/>
          </a:xfrm>
          <a:prstGeom prst="rect">
            <a:avLst/>
          </a:prstGeom>
          <a:ln w="88900" cap="sq" cmpd="thickThin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2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042" y="4929198"/>
            <a:ext cx="7143800" cy="1214446"/>
          </a:xfrm>
          <a:prstGeom prst="rect">
            <a:avLst/>
          </a:prstGeom>
          <a:ln w="88900" cap="sq" cmpd="thickThin">
            <a:solidFill>
              <a:schemeClr val="tx2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16" name="Group 74"/>
          <p:cNvGrpSpPr>
            <a:grpSpLocks/>
          </p:cNvGrpSpPr>
          <p:nvPr/>
        </p:nvGrpSpPr>
        <p:grpSpPr bwMode="auto">
          <a:xfrm rot="5400000">
            <a:off x="-1718176" y="3075441"/>
            <a:ext cx="4966639" cy="1101724"/>
            <a:chOff x="630" y="2012"/>
            <a:chExt cx="3232" cy="784"/>
          </a:xfrm>
        </p:grpSpPr>
        <p:sp>
          <p:nvSpPr>
            <p:cNvPr id="19" name="Arc 77"/>
            <p:cNvSpPr>
              <a:spLocks/>
            </p:cNvSpPr>
            <p:nvPr/>
          </p:nvSpPr>
          <p:spPr bwMode="gray">
            <a:xfrm rot="16200000" flipV="1">
              <a:off x="2052" y="1833"/>
              <a:ext cx="412" cy="769"/>
            </a:xfrm>
            <a:custGeom>
              <a:avLst/>
              <a:gdLst>
                <a:gd name="G0" fmla="+- 1194 0 0"/>
                <a:gd name="G1" fmla="+- 21600 0 0"/>
                <a:gd name="G2" fmla="+- 21600 0 0"/>
                <a:gd name="T0" fmla="*/ 750 w 22794"/>
                <a:gd name="T1" fmla="*/ 5 h 43200"/>
                <a:gd name="T2" fmla="*/ 0 w 22794"/>
                <a:gd name="T3" fmla="*/ 43167 h 43200"/>
                <a:gd name="T4" fmla="*/ 1194 w 227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close/>
                </a:path>
              </a:pathLst>
            </a:cu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1" name="Line 79"/>
            <p:cNvSpPr>
              <a:spLocks noChangeShapeType="1"/>
            </p:cNvSpPr>
            <p:nvPr/>
          </p:nvSpPr>
          <p:spPr bwMode="gray">
            <a:xfrm flipH="1">
              <a:off x="2619" y="2405"/>
              <a:ext cx="496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fa-IR"/>
            </a:p>
          </p:txBody>
        </p:sp>
        <p:sp>
          <p:nvSpPr>
            <p:cNvPr id="22" name="Arc 80"/>
            <p:cNvSpPr>
              <a:spLocks/>
            </p:cNvSpPr>
            <p:nvPr/>
          </p:nvSpPr>
          <p:spPr bwMode="gray">
            <a:xfrm rot="5400000">
              <a:off x="3278" y="2211"/>
              <a:ext cx="400" cy="769"/>
            </a:xfrm>
            <a:custGeom>
              <a:avLst/>
              <a:gdLst>
                <a:gd name="G0" fmla="+- 1194 0 0"/>
                <a:gd name="G1" fmla="+- 21600 0 0"/>
                <a:gd name="G2" fmla="+- 21600 0 0"/>
                <a:gd name="T0" fmla="*/ 750 w 22794"/>
                <a:gd name="T1" fmla="*/ 5 h 43200"/>
                <a:gd name="T2" fmla="*/ 0 w 22794"/>
                <a:gd name="T3" fmla="*/ 43167 h 43200"/>
                <a:gd name="T4" fmla="*/ 1194 w 227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close/>
                </a:path>
              </a:pathLst>
            </a:cu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fa-IR"/>
            </a:p>
          </p:txBody>
        </p:sp>
        <p:sp>
          <p:nvSpPr>
            <p:cNvPr id="24" name="Line 82"/>
            <p:cNvSpPr>
              <a:spLocks noChangeShapeType="1"/>
            </p:cNvSpPr>
            <p:nvPr/>
          </p:nvSpPr>
          <p:spPr bwMode="gray">
            <a:xfrm flipH="1">
              <a:off x="1377" y="2405"/>
              <a:ext cx="523" cy="0"/>
            </a:xfrm>
            <a:prstGeom prst="line">
              <a:avLst/>
            </a:pr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endParaRPr lang="fa-IR"/>
            </a:p>
          </p:txBody>
        </p:sp>
        <p:sp>
          <p:nvSpPr>
            <p:cNvPr id="25" name="Arc 83"/>
            <p:cNvSpPr>
              <a:spLocks/>
            </p:cNvSpPr>
            <p:nvPr/>
          </p:nvSpPr>
          <p:spPr bwMode="gray">
            <a:xfrm rot="5400000">
              <a:off x="815" y="2211"/>
              <a:ext cx="400" cy="769"/>
            </a:xfrm>
            <a:custGeom>
              <a:avLst/>
              <a:gdLst>
                <a:gd name="G0" fmla="+- 1194 0 0"/>
                <a:gd name="G1" fmla="+- 21600 0 0"/>
                <a:gd name="G2" fmla="+- 21600 0 0"/>
                <a:gd name="T0" fmla="*/ 750 w 22794"/>
                <a:gd name="T1" fmla="*/ 5 h 43200"/>
                <a:gd name="T2" fmla="*/ 0 w 22794"/>
                <a:gd name="T3" fmla="*/ 43167 h 43200"/>
                <a:gd name="T4" fmla="*/ 1194 w 2279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794" h="43200" fill="none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</a:path>
                <a:path w="22794" h="43200" stroke="0" extrusionOk="0">
                  <a:moveTo>
                    <a:pt x="749" y="4"/>
                  </a:moveTo>
                  <a:cubicBezTo>
                    <a:pt x="897" y="1"/>
                    <a:pt x="1045" y="-1"/>
                    <a:pt x="1194" y="0"/>
                  </a:cubicBezTo>
                  <a:cubicBezTo>
                    <a:pt x="13123" y="0"/>
                    <a:pt x="22794" y="9670"/>
                    <a:pt x="22794" y="21600"/>
                  </a:cubicBezTo>
                  <a:cubicBezTo>
                    <a:pt x="22794" y="33529"/>
                    <a:pt x="13123" y="43200"/>
                    <a:pt x="1194" y="43200"/>
                  </a:cubicBezTo>
                  <a:cubicBezTo>
                    <a:pt x="795" y="43200"/>
                    <a:pt x="397" y="43188"/>
                    <a:pt x="0" y="43166"/>
                  </a:cubicBezTo>
                  <a:lnTo>
                    <a:pt x="1194" y="21600"/>
                  </a:lnTo>
                  <a:close/>
                </a:path>
              </a:pathLst>
            </a:custGeom>
            <a:noFill/>
            <a:ln w="76200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fa-IR"/>
            </a:p>
          </p:txBody>
        </p:sp>
      </p:grpSp>
      <p:grpSp>
        <p:nvGrpSpPr>
          <p:cNvPr id="40" name="Group 16"/>
          <p:cNvGrpSpPr>
            <a:grpSpLocks/>
          </p:cNvGrpSpPr>
          <p:nvPr/>
        </p:nvGrpSpPr>
        <p:grpSpPr bwMode="auto">
          <a:xfrm>
            <a:off x="285720" y="1233480"/>
            <a:ext cx="928694" cy="981074"/>
            <a:chOff x="1928" y="2072"/>
            <a:chExt cx="656" cy="663"/>
          </a:xfrm>
        </p:grpSpPr>
        <p:pic>
          <p:nvPicPr>
            <p:cNvPr id="41" name="Picture 17" descr="circuler_1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928" y="2072"/>
              <a:ext cx="656" cy="662"/>
            </a:xfrm>
            <a:prstGeom prst="rect">
              <a:avLst/>
            </a:prstGeom>
            <a:noFill/>
          </p:spPr>
        </p:pic>
        <p:sp>
          <p:nvSpPr>
            <p:cNvPr id="42" name="Oval 18"/>
            <p:cNvSpPr>
              <a:spLocks noChangeArrowheads="1"/>
            </p:cNvSpPr>
            <p:nvPr/>
          </p:nvSpPr>
          <p:spPr bwMode="gray">
            <a:xfrm>
              <a:off x="1928" y="2072"/>
              <a:ext cx="652" cy="66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2353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grpSp>
          <p:nvGrpSpPr>
            <p:cNvPr id="43" name="Group 19"/>
            <p:cNvGrpSpPr>
              <a:grpSpLocks/>
            </p:cNvGrpSpPr>
            <p:nvPr/>
          </p:nvGrpSpPr>
          <p:grpSpPr bwMode="auto">
            <a:xfrm>
              <a:off x="1963" y="2602"/>
              <a:ext cx="570" cy="110"/>
              <a:chOff x="3706" y="1872"/>
              <a:chExt cx="825" cy="156"/>
            </a:xfrm>
          </p:grpSpPr>
          <p:grpSp>
            <p:nvGrpSpPr>
              <p:cNvPr id="44" name="Group 20"/>
              <p:cNvGrpSpPr>
                <a:grpSpLocks/>
              </p:cNvGrpSpPr>
              <p:nvPr/>
            </p:nvGrpSpPr>
            <p:grpSpPr bwMode="auto">
              <a:xfrm rot="-1297425" flipH="1" flipV="1">
                <a:off x="3850" y="1872"/>
                <a:ext cx="681" cy="150"/>
                <a:chOff x="1565" y="2568"/>
                <a:chExt cx="1118" cy="279"/>
              </a:xfrm>
            </p:grpSpPr>
            <p:sp>
              <p:nvSpPr>
                <p:cNvPr id="50" name="AutoShape 2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51" name="AutoShape 2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52" name="AutoShape 2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53" name="AutoShape 2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</p:grpSp>
          <p:grpSp>
            <p:nvGrpSpPr>
              <p:cNvPr id="45" name="Group 25"/>
              <p:cNvGrpSpPr>
                <a:grpSpLocks/>
              </p:cNvGrpSpPr>
              <p:nvPr/>
            </p:nvGrpSpPr>
            <p:grpSpPr bwMode="auto">
              <a:xfrm rot="56115" flipH="1" flipV="1">
                <a:off x="3706" y="1878"/>
                <a:ext cx="681" cy="150"/>
                <a:chOff x="1565" y="2568"/>
                <a:chExt cx="1118" cy="279"/>
              </a:xfrm>
            </p:grpSpPr>
            <p:sp>
              <p:nvSpPr>
                <p:cNvPr id="46" name="AutoShape 2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7" name="AutoShape 2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8" name="AutoShape 2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49" name="AutoShape 2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</p:grpSp>
        </p:grpSp>
      </p:grpSp>
      <p:grpSp>
        <p:nvGrpSpPr>
          <p:cNvPr id="54" name="Group 30"/>
          <p:cNvGrpSpPr>
            <a:grpSpLocks/>
          </p:cNvGrpSpPr>
          <p:nvPr/>
        </p:nvGrpSpPr>
        <p:grpSpPr bwMode="auto">
          <a:xfrm>
            <a:off x="285720" y="5021281"/>
            <a:ext cx="928694" cy="979487"/>
            <a:chOff x="3149" y="2079"/>
            <a:chExt cx="656" cy="662"/>
          </a:xfrm>
        </p:grpSpPr>
        <p:pic>
          <p:nvPicPr>
            <p:cNvPr id="55" name="Picture 31" descr="circuler_1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149" y="2079"/>
              <a:ext cx="656" cy="661"/>
            </a:xfrm>
            <a:prstGeom prst="rect">
              <a:avLst/>
            </a:prstGeom>
            <a:noFill/>
          </p:spPr>
        </p:pic>
        <p:sp>
          <p:nvSpPr>
            <p:cNvPr id="56" name="Oval 32"/>
            <p:cNvSpPr>
              <a:spLocks noChangeArrowheads="1"/>
            </p:cNvSpPr>
            <p:nvPr/>
          </p:nvSpPr>
          <p:spPr bwMode="gray">
            <a:xfrm>
              <a:off x="3149" y="2079"/>
              <a:ext cx="652" cy="662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22353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grpSp>
          <p:nvGrpSpPr>
            <p:cNvPr id="57" name="Group 33"/>
            <p:cNvGrpSpPr>
              <a:grpSpLocks/>
            </p:cNvGrpSpPr>
            <p:nvPr/>
          </p:nvGrpSpPr>
          <p:grpSpPr bwMode="auto">
            <a:xfrm>
              <a:off x="3184" y="2596"/>
              <a:ext cx="570" cy="110"/>
              <a:chOff x="3706" y="1872"/>
              <a:chExt cx="825" cy="156"/>
            </a:xfrm>
          </p:grpSpPr>
          <p:grpSp>
            <p:nvGrpSpPr>
              <p:cNvPr id="58" name="Group 34"/>
              <p:cNvGrpSpPr>
                <a:grpSpLocks/>
              </p:cNvGrpSpPr>
              <p:nvPr/>
            </p:nvGrpSpPr>
            <p:grpSpPr bwMode="auto">
              <a:xfrm rot="-1297425" flipH="1" flipV="1">
                <a:off x="3850" y="1872"/>
                <a:ext cx="681" cy="150"/>
                <a:chOff x="1565" y="2568"/>
                <a:chExt cx="1118" cy="279"/>
              </a:xfrm>
            </p:grpSpPr>
            <p:sp>
              <p:nvSpPr>
                <p:cNvPr id="64" name="AutoShape 3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65" name="AutoShape 3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66" name="AutoShape 3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67" name="AutoShape 3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</p:grpSp>
          <p:grpSp>
            <p:nvGrpSpPr>
              <p:cNvPr id="59" name="Group 39"/>
              <p:cNvGrpSpPr>
                <a:grpSpLocks/>
              </p:cNvGrpSpPr>
              <p:nvPr/>
            </p:nvGrpSpPr>
            <p:grpSpPr bwMode="auto">
              <a:xfrm rot="56115" flipH="1" flipV="1">
                <a:off x="3706" y="1878"/>
                <a:ext cx="681" cy="150"/>
                <a:chOff x="1565" y="2568"/>
                <a:chExt cx="1118" cy="279"/>
              </a:xfrm>
            </p:grpSpPr>
            <p:sp>
              <p:nvSpPr>
                <p:cNvPr id="60" name="AutoShape 4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61" name="AutoShape 4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62" name="AutoShape 4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63" name="AutoShape 4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</p:grpSp>
        </p:grpSp>
      </p:grpSp>
      <p:grpSp>
        <p:nvGrpSpPr>
          <p:cNvPr id="84" name="Group 16"/>
          <p:cNvGrpSpPr>
            <a:grpSpLocks/>
          </p:cNvGrpSpPr>
          <p:nvPr/>
        </p:nvGrpSpPr>
        <p:grpSpPr bwMode="auto">
          <a:xfrm>
            <a:off x="357158" y="3143248"/>
            <a:ext cx="928694" cy="1000132"/>
            <a:chOff x="1928" y="2072"/>
            <a:chExt cx="656" cy="663"/>
          </a:xfrm>
        </p:grpSpPr>
        <p:pic>
          <p:nvPicPr>
            <p:cNvPr id="85" name="Picture 17" descr="circuler_1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928" y="2072"/>
              <a:ext cx="656" cy="662"/>
            </a:xfrm>
            <a:prstGeom prst="rect">
              <a:avLst/>
            </a:prstGeom>
            <a:noFill/>
          </p:spPr>
        </p:pic>
        <p:sp>
          <p:nvSpPr>
            <p:cNvPr id="86" name="Oval 18"/>
            <p:cNvSpPr>
              <a:spLocks noChangeArrowheads="1"/>
            </p:cNvSpPr>
            <p:nvPr/>
          </p:nvSpPr>
          <p:spPr bwMode="gray">
            <a:xfrm>
              <a:off x="1928" y="2072"/>
              <a:ext cx="652" cy="66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22353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a-IR"/>
            </a:p>
          </p:txBody>
        </p:sp>
        <p:grpSp>
          <p:nvGrpSpPr>
            <p:cNvPr id="87" name="Group 19"/>
            <p:cNvGrpSpPr>
              <a:grpSpLocks/>
            </p:cNvGrpSpPr>
            <p:nvPr/>
          </p:nvGrpSpPr>
          <p:grpSpPr bwMode="auto">
            <a:xfrm>
              <a:off x="1960" y="2600"/>
              <a:ext cx="567" cy="110"/>
              <a:chOff x="3708" y="1872"/>
              <a:chExt cx="823" cy="156"/>
            </a:xfrm>
          </p:grpSpPr>
          <p:grpSp>
            <p:nvGrpSpPr>
              <p:cNvPr id="88" name="Group 20"/>
              <p:cNvGrpSpPr>
                <a:grpSpLocks/>
              </p:cNvGrpSpPr>
              <p:nvPr/>
            </p:nvGrpSpPr>
            <p:grpSpPr bwMode="auto">
              <a:xfrm rot="-1297425" flipH="1" flipV="1">
                <a:off x="3850" y="1872"/>
                <a:ext cx="681" cy="150"/>
                <a:chOff x="1565" y="2568"/>
                <a:chExt cx="1118" cy="279"/>
              </a:xfrm>
            </p:grpSpPr>
            <p:sp>
              <p:nvSpPr>
                <p:cNvPr id="94" name="AutoShape 2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95" name="AutoShape 2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96" name="AutoShape 2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97" name="AutoShape 2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</p:grpSp>
          <p:grpSp>
            <p:nvGrpSpPr>
              <p:cNvPr id="89" name="Group 25"/>
              <p:cNvGrpSpPr>
                <a:grpSpLocks/>
              </p:cNvGrpSpPr>
              <p:nvPr/>
            </p:nvGrpSpPr>
            <p:grpSpPr bwMode="auto">
              <a:xfrm rot="56115" flipH="1" flipV="1">
                <a:off x="3708" y="1878"/>
                <a:ext cx="681" cy="150"/>
                <a:chOff x="1565" y="2568"/>
                <a:chExt cx="1118" cy="279"/>
              </a:xfrm>
            </p:grpSpPr>
            <p:sp>
              <p:nvSpPr>
                <p:cNvPr id="90" name="AutoShape 2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91" name="AutoShape 2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92" name="AutoShape 2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93" name="AutoShape 2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</p:grpSp>
        </p:grpSp>
      </p:grpSp>
      <p:sp>
        <p:nvSpPr>
          <p:cNvPr id="78" name="TextBox 77"/>
          <p:cNvSpPr txBox="1"/>
          <p:nvPr/>
        </p:nvSpPr>
        <p:spPr>
          <a:xfrm>
            <a:off x="500034" y="1477020"/>
            <a:ext cx="500066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cs typeface="B Homa" pitchFamily="2" charset="-78"/>
              </a:rPr>
              <a:t>1</a:t>
            </a:r>
            <a:endParaRPr lang="fa-IR" sz="2800" dirty="0">
              <a:solidFill>
                <a:srgbClr val="002060"/>
              </a:solidFill>
              <a:cs typeface="B Homa" pitchFamily="2" charset="-7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1472" y="3429000"/>
            <a:ext cx="500066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cs typeface="B Homa" pitchFamily="2" charset="-78"/>
              </a:rPr>
              <a:t>2</a:t>
            </a:r>
            <a:endParaRPr lang="fa-IR" sz="2800" dirty="0">
              <a:solidFill>
                <a:srgbClr val="002060"/>
              </a:solidFill>
              <a:cs typeface="B Homa" pitchFamily="2" charset="-7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00034" y="5286388"/>
            <a:ext cx="500066" cy="523220"/>
          </a:xfrm>
          <a:prstGeom prst="rect">
            <a:avLst/>
          </a:prstGeom>
          <a:noFill/>
        </p:spPr>
        <p:txBody>
          <a:bodyPr wrap="square" rtlCol="1" anchor="ctr">
            <a:spAutoFit/>
          </a:bodyPr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cs typeface="B Homa" pitchFamily="2" charset="-78"/>
              </a:rPr>
              <a:t>3</a:t>
            </a:r>
            <a:endParaRPr lang="fa-IR" sz="2800" dirty="0">
              <a:solidFill>
                <a:srgbClr val="002060"/>
              </a:solidFill>
              <a:cs typeface="B Homa" pitchFamily="2" charset="-78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3500430" y="5857892"/>
            <a:ext cx="142876" cy="142876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5" name="Oval 74"/>
          <p:cNvSpPr/>
          <p:nvPr/>
        </p:nvSpPr>
        <p:spPr>
          <a:xfrm>
            <a:off x="2071670" y="5857892"/>
            <a:ext cx="142876" cy="142876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7" name="Oval 76"/>
          <p:cNvSpPr/>
          <p:nvPr/>
        </p:nvSpPr>
        <p:spPr>
          <a:xfrm>
            <a:off x="2786050" y="2143116"/>
            <a:ext cx="142876" cy="142876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1" name="Oval 80"/>
          <p:cNvSpPr/>
          <p:nvPr/>
        </p:nvSpPr>
        <p:spPr>
          <a:xfrm>
            <a:off x="4143372" y="2143116"/>
            <a:ext cx="142876" cy="142876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8" name="Oval 97"/>
          <p:cNvSpPr/>
          <p:nvPr/>
        </p:nvSpPr>
        <p:spPr>
          <a:xfrm>
            <a:off x="7358082" y="2143116"/>
            <a:ext cx="142876" cy="142876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9" name="Oval 98"/>
          <p:cNvSpPr/>
          <p:nvPr/>
        </p:nvSpPr>
        <p:spPr>
          <a:xfrm>
            <a:off x="6072198" y="4000504"/>
            <a:ext cx="142876" cy="142876"/>
          </a:xfrm>
          <a:prstGeom prst="ellipse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0" name="Oval 99"/>
          <p:cNvSpPr/>
          <p:nvPr/>
        </p:nvSpPr>
        <p:spPr>
          <a:xfrm>
            <a:off x="6858016" y="5857892"/>
            <a:ext cx="142876" cy="142876"/>
          </a:xfrm>
          <a:prstGeom prst="ellipse">
            <a:avLst/>
          </a:prstGeom>
          <a:solidFill>
            <a:schemeClr val="accent2">
              <a:lumMod val="50000"/>
            </a:schemeClr>
          </a:soli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1" name="Oval 100"/>
          <p:cNvSpPr/>
          <p:nvPr/>
        </p:nvSpPr>
        <p:spPr>
          <a:xfrm>
            <a:off x="5429256" y="4000504"/>
            <a:ext cx="142876" cy="142876"/>
          </a:xfrm>
          <a:prstGeom prst="ellipse">
            <a:avLst/>
          </a:prstGeom>
          <a:solidFill>
            <a:schemeClr val="accent2">
              <a:lumMod val="50000"/>
            </a:schemeClr>
          </a:soli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2" name="Oval 101"/>
          <p:cNvSpPr/>
          <p:nvPr/>
        </p:nvSpPr>
        <p:spPr>
          <a:xfrm>
            <a:off x="2714612" y="4000504"/>
            <a:ext cx="142876" cy="142876"/>
          </a:xfrm>
          <a:prstGeom prst="ellipse">
            <a:avLst/>
          </a:prstGeom>
          <a:solidFill>
            <a:schemeClr val="accent2">
              <a:lumMod val="50000"/>
            </a:schemeClr>
          </a:soli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3" name="Oval 102"/>
          <p:cNvSpPr/>
          <p:nvPr/>
        </p:nvSpPr>
        <p:spPr>
          <a:xfrm>
            <a:off x="8215338" y="5857892"/>
            <a:ext cx="142876" cy="142876"/>
          </a:xfrm>
          <a:prstGeom prst="ellipse">
            <a:avLst/>
          </a:prstGeom>
          <a:solidFill>
            <a:schemeClr val="accent2">
              <a:lumMod val="50000"/>
            </a:schemeClr>
          </a:soli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grpSp>
        <p:nvGrpSpPr>
          <p:cNvPr id="108" name="Group 107"/>
          <p:cNvGrpSpPr/>
          <p:nvPr/>
        </p:nvGrpSpPr>
        <p:grpSpPr>
          <a:xfrm>
            <a:off x="8072462" y="2143116"/>
            <a:ext cx="71438" cy="142876"/>
            <a:chOff x="3571868" y="571480"/>
            <a:chExt cx="214314" cy="214314"/>
          </a:xfrm>
        </p:grpSpPr>
        <p:cxnSp>
          <p:nvCxnSpPr>
            <p:cNvPr id="105" name="Straight Connector 104"/>
            <p:cNvCxnSpPr/>
            <p:nvPr/>
          </p:nvCxnSpPr>
          <p:spPr>
            <a:xfrm rot="5400000">
              <a:off x="3571868" y="571480"/>
              <a:ext cx="214314" cy="21431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16200000" flipH="1">
              <a:off x="3571868" y="571480"/>
              <a:ext cx="214314" cy="21431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/>
          <p:cNvGrpSpPr/>
          <p:nvPr/>
        </p:nvGrpSpPr>
        <p:grpSpPr>
          <a:xfrm>
            <a:off x="5429256" y="2071678"/>
            <a:ext cx="71438" cy="142876"/>
            <a:chOff x="3571868" y="571480"/>
            <a:chExt cx="214314" cy="214314"/>
          </a:xfrm>
        </p:grpSpPr>
        <p:cxnSp>
          <p:nvCxnSpPr>
            <p:cNvPr id="113" name="Straight Connector 112"/>
            <p:cNvCxnSpPr/>
            <p:nvPr/>
          </p:nvCxnSpPr>
          <p:spPr>
            <a:xfrm rot="5400000">
              <a:off x="3571868" y="571480"/>
              <a:ext cx="214314" cy="21431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16200000" flipH="1">
              <a:off x="3571868" y="571480"/>
              <a:ext cx="214314" cy="21431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/>
        </p:nvGrpSpPr>
        <p:grpSpPr>
          <a:xfrm>
            <a:off x="4786314" y="4000504"/>
            <a:ext cx="71438" cy="142876"/>
            <a:chOff x="3571868" y="571480"/>
            <a:chExt cx="214314" cy="214314"/>
          </a:xfrm>
        </p:grpSpPr>
        <p:cxnSp>
          <p:nvCxnSpPr>
            <p:cNvPr id="116" name="Straight Connector 115"/>
            <p:cNvCxnSpPr/>
            <p:nvPr/>
          </p:nvCxnSpPr>
          <p:spPr>
            <a:xfrm rot="5400000">
              <a:off x="3571868" y="571480"/>
              <a:ext cx="214314" cy="21431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16200000" flipH="1">
              <a:off x="3571868" y="571480"/>
              <a:ext cx="214314" cy="21431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6215074" y="5929330"/>
            <a:ext cx="71438" cy="142876"/>
            <a:chOff x="3571868" y="571480"/>
            <a:chExt cx="214314" cy="214314"/>
          </a:xfrm>
        </p:grpSpPr>
        <p:cxnSp>
          <p:nvCxnSpPr>
            <p:cNvPr id="119" name="Straight Connector 118"/>
            <p:cNvCxnSpPr/>
            <p:nvPr/>
          </p:nvCxnSpPr>
          <p:spPr>
            <a:xfrm rot="5400000">
              <a:off x="3571868" y="571480"/>
              <a:ext cx="214314" cy="21431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6200000" flipH="1">
              <a:off x="3571868" y="571480"/>
              <a:ext cx="214314" cy="21431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7500958" y="4071942"/>
            <a:ext cx="71438" cy="142876"/>
            <a:chOff x="3571868" y="571480"/>
            <a:chExt cx="214314" cy="214314"/>
          </a:xfrm>
        </p:grpSpPr>
        <p:cxnSp>
          <p:nvCxnSpPr>
            <p:cNvPr id="122" name="Straight Connector 121"/>
            <p:cNvCxnSpPr/>
            <p:nvPr/>
          </p:nvCxnSpPr>
          <p:spPr>
            <a:xfrm rot="5400000">
              <a:off x="3571868" y="571480"/>
              <a:ext cx="214314" cy="21431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3571868" y="571480"/>
              <a:ext cx="214314" cy="214314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Connector 124"/>
          <p:cNvCxnSpPr/>
          <p:nvPr/>
        </p:nvCxnSpPr>
        <p:spPr>
          <a:xfrm>
            <a:off x="2000232" y="2143116"/>
            <a:ext cx="428628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572000" y="2143116"/>
            <a:ext cx="428628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214678" y="4000504"/>
            <a:ext cx="428628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7929586" y="4000504"/>
            <a:ext cx="428628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929058" y="5857892"/>
            <a:ext cx="428628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6073389" y="2213363"/>
            <a:ext cx="142082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716331" y="4142189"/>
            <a:ext cx="142082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2715803" y="5999577"/>
            <a:ext cx="142082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5430447" y="5999577"/>
            <a:ext cx="142082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>
            <a:off x="4073125" y="4142189"/>
            <a:ext cx="142082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8" name="Group 157"/>
          <p:cNvGrpSpPr/>
          <p:nvPr/>
        </p:nvGrpSpPr>
        <p:grpSpPr>
          <a:xfrm>
            <a:off x="6786578" y="2000240"/>
            <a:ext cx="142876" cy="214314"/>
            <a:chOff x="3142446" y="500042"/>
            <a:chExt cx="215108" cy="287340"/>
          </a:xfrm>
        </p:grpSpPr>
        <p:cxnSp>
          <p:nvCxnSpPr>
            <p:cNvPr id="142" name="Straight Connector 141"/>
            <p:cNvCxnSpPr/>
            <p:nvPr/>
          </p:nvCxnSpPr>
          <p:spPr>
            <a:xfrm rot="5400000">
              <a:off x="2999570" y="642918"/>
              <a:ext cx="286546" cy="794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3143240" y="785794"/>
              <a:ext cx="214314" cy="1588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3500430" y="2000240"/>
            <a:ext cx="142876" cy="214314"/>
            <a:chOff x="3142446" y="500042"/>
            <a:chExt cx="215108" cy="287340"/>
          </a:xfrm>
        </p:grpSpPr>
        <p:cxnSp>
          <p:nvCxnSpPr>
            <p:cNvPr id="160" name="Straight Connector 159"/>
            <p:cNvCxnSpPr/>
            <p:nvPr/>
          </p:nvCxnSpPr>
          <p:spPr>
            <a:xfrm rot="5400000">
              <a:off x="2999570" y="642918"/>
              <a:ext cx="286546" cy="794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3143240" y="785794"/>
              <a:ext cx="214314" cy="1588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2071670" y="3929066"/>
            <a:ext cx="142876" cy="214314"/>
            <a:chOff x="3142446" y="500042"/>
            <a:chExt cx="215108" cy="287340"/>
          </a:xfrm>
        </p:grpSpPr>
        <p:cxnSp>
          <p:nvCxnSpPr>
            <p:cNvPr id="163" name="Straight Connector 162"/>
            <p:cNvCxnSpPr/>
            <p:nvPr/>
          </p:nvCxnSpPr>
          <p:spPr>
            <a:xfrm rot="5400000">
              <a:off x="2999570" y="642918"/>
              <a:ext cx="286546" cy="794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3143240" y="785794"/>
              <a:ext cx="214314" cy="1588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4786314" y="5786454"/>
            <a:ext cx="142876" cy="214314"/>
            <a:chOff x="3142446" y="500042"/>
            <a:chExt cx="215108" cy="287340"/>
          </a:xfrm>
        </p:grpSpPr>
        <p:cxnSp>
          <p:nvCxnSpPr>
            <p:cNvPr id="166" name="Straight Connector 165"/>
            <p:cNvCxnSpPr/>
            <p:nvPr/>
          </p:nvCxnSpPr>
          <p:spPr>
            <a:xfrm rot="5400000">
              <a:off x="2999570" y="642918"/>
              <a:ext cx="286546" cy="794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3143240" y="785794"/>
              <a:ext cx="214314" cy="1588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7500958" y="5786454"/>
            <a:ext cx="142876" cy="214314"/>
            <a:chOff x="3142446" y="500042"/>
            <a:chExt cx="215108" cy="287340"/>
          </a:xfrm>
        </p:grpSpPr>
        <p:cxnSp>
          <p:nvCxnSpPr>
            <p:cNvPr id="169" name="Straight Connector 168"/>
            <p:cNvCxnSpPr/>
            <p:nvPr/>
          </p:nvCxnSpPr>
          <p:spPr>
            <a:xfrm rot="5400000">
              <a:off x="2999570" y="642918"/>
              <a:ext cx="286546" cy="794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>
              <a:off x="3143240" y="785794"/>
              <a:ext cx="214314" cy="1588"/>
            </a:xfrm>
            <a:prstGeom prst="line">
              <a:avLst/>
            </a:prstGeom>
            <a:ln w="38100">
              <a:solidFill>
                <a:schemeClr val="tx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73" grpId="0" animBg="1"/>
      <p:bldP spid="75" grpId="0" animBg="1"/>
      <p:bldP spid="77" grpId="0" animBg="1"/>
      <p:bldP spid="81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هوش چیست؟</a:t>
            </a:r>
            <a:endParaRPr lang="en-US" sz="4000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a-IR" b="1" dirty="0">
                <a:cs typeface="B Zar" panose="00000400000000000000" pitchFamily="2" charset="-78"/>
              </a:rPr>
              <a:t>هوش یکی از جذاب ترین مفاهیم روانشناسی می باشد که باعث شده تا بسیاری از افراد به دنبال روش هایی برای سنجش آن باشند. </a:t>
            </a:r>
          </a:p>
          <a:p>
            <a:pPr>
              <a:lnSpc>
                <a:spcPct val="150000"/>
              </a:lnSpc>
            </a:pPr>
            <a:r>
              <a:rPr lang="fa-IR" b="1" dirty="0">
                <a:cs typeface="B Zar" panose="00000400000000000000" pitchFamily="2" charset="-78"/>
              </a:rPr>
              <a:t>اندیشمندان و محققانی که در حوزه هوش فعالیت می کنند آن را به عنوان یک عامل مهم برای موفقیت در نظر می گیرند. </a:t>
            </a:r>
            <a:endParaRPr lang="fa-IR" b="1" dirty="0" smtClean="0"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هوش </a:t>
            </a:r>
            <a:r>
              <a:rPr lang="fa-IR" b="1" dirty="0">
                <a:cs typeface="B Zar" panose="00000400000000000000" pitchFamily="2" charset="-78"/>
              </a:rPr>
              <a:t>مقوله ای قابل رویت یا احساس شدنی نیست، بلکه یک صفت فرضی و یک مفهوم انتزاعی و ذهنی است و آثار آن مورد مطالعه قرار می گیرد</a:t>
            </a:r>
          </a:p>
          <a:p>
            <a:pPr>
              <a:lnSpc>
                <a:spcPct val="15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228184" y="1340768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76236"/>
      </p:ext>
    </p:ext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ابعاد تعریف هوش</a:t>
            </a:r>
            <a:endParaRPr lang="en-US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latin typeface="Calibri"/>
                <a:ea typeface="Calibri"/>
                <a:cs typeface="B Zar" panose="00000400000000000000" pitchFamily="2" charset="-78"/>
              </a:rPr>
              <a:t> در تعریف هوش  سه جنبه مد نظر می باشد</a:t>
            </a:r>
            <a:r>
              <a:rPr lang="ar-SA" sz="2800" b="1" dirty="0" smtClean="0">
                <a:latin typeface="Calibri"/>
                <a:ea typeface="Calibri"/>
                <a:cs typeface="B Zar" panose="00000400000000000000" pitchFamily="2" charset="-78"/>
              </a:rPr>
              <a:t>:</a:t>
            </a:r>
            <a:endParaRPr lang="fa-IR" sz="2800" b="1" dirty="0" smtClean="0">
              <a:latin typeface="Calibri"/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 smtClean="0">
                <a:latin typeface="Calibri"/>
                <a:ea typeface="Calibri"/>
                <a:cs typeface="B Zar" panose="00000400000000000000" pitchFamily="2" charset="-78"/>
              </a:rPr>
              <a:t> </a:t>
            </a:r>
            <a:r>
              <a:rPr lang="ar-SA" sz="2800" b="1" dirty="0">
                <a:latin typeface="Calibri"/>
                <a:ea typeface="Calibri"/>
                <a:cs typeface="B Zar" panose="00000400000000000000" pitchFamily="2" charset="-78"/>
              </a:rPr>
              <a:t>توانایی و استعداد کافی برای یادگیری و درک </a:t>
            </a:r>
            <a:r>
              <a:rPr lang="ar-SA" sz="2800" b="1" dirty="0" smtClean="0">
                <a:latin typeface="Calibri"/>
                <a:ea typeface="Calibri"/>
                <a:cs typeface="B Zar" panose="00000400000000000000" pitchFamily="2" charset="-78"/>
              </a:rPr>
              <a:t>امور</a:t>
            </a:r>
            <a:endParaRPr lang="fa-IR" sz="2800" b="1" dirty="0" smtClean="0">
              <a:latin typeface="Calibri"/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latin typeface="Calibri"/>
                <a:ea typeface="Calibri"/>
                <a:cs typeface="B Zar" panose="00000400000000000000" pitchFamily="2" charset="-78"/>
              </a:rPr>
              <a:t>  هماهنگی و سازش با محیط، بهره برداری از تجربیات گذشته با به کار بردن قضاوت و استدلال صحیح </a:t>
            </a:r>
            <a:endParaRPr lang="fa-IR" sz="2800" b="1" dirty="0" smtClean="0">
              <a:latin typeface="Calibri"/>
              <a:ea typeface="Calibri"/>
              <a:cs typeface="B Zar" panose="00000400000000000000" pitchFamily="2" charset="-78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 smtClean="0">
                <a:latin typeface="Calibri"/>
                <a:ea typeface="Calibri"/>
                <a:cs typeface="B Zar" panose="00000400000000000000" pitchFamily="2" charset="-78"/>
              </a:rPr>
              <a:t> </a:t>
            </a:r>
            <a:r>
              <a:rPr lang="ar-SA" sz="2800" b="1" dirty="0">
                <a:latin typeface="Calibri"/>
                <a:ea typeface="Calibri"/>
                <a:cs typeface="B Zar" panose="00000400000000000000" pitchFamily="2" charset="-78"/>
              </a:rPr>
              <a:t>پیدا کردن راه حل منطقی در مواجه با مشکلات</a:t>
            </a:r>
            <a:r>
              <a:rPr lang="en-US" sz="2800" b="1" dirty="0">
                <a:latin typeface="Calibri"/>
                <a:ea typeface="Calibri"/>
                <a:cs typeface="B Zar" panose="00000400000000000000" pitchFamily="2" charset="-78"/>
              </a:rPr>
              <a:t>.</a:t>
            </a:r>
            <a:endParaRPr lang="en-US" sz="2000" b="1" dirty="0">
              <a:latin typeface="Calibri"/>
              <a:ea typeface="Calibri"/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3894394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b="1" dirty="0">
                <a:solidFill>
                  <a:srgbClr val="FFFF00"/>
                </a:solidFill>
                <a:cs typeface="B Zar" panose="00000400000000000000" pitchFamily="2" charset="-78"/>
              </a:rPr>
              <a:t>ضریب </a:t>
            </a:r>
            <a:r>
              <a:rPr lang="fa-IR" sz="40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هوشی</a:t>
            </a:r>
            <a:endParaRPr lang="en-US" sz="4000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b="1" dirty="0">
                <a:cs typeface="B Zar" panose="00000400000000000000" pitchFamily="2" charset="-78"/>
              </a:rPr>
              <a:t>ضریب هوش یا همان بهره هوشی که با مخفف </a:t>
            </a:r>
            <a:r>
              <a:rPr lang="en-US" b="1" dirty="0">
                <a:cs typeface="B Zar" panose="00000400000000000000" pitchFamily="2" charset="-78"/>
              </a:rPr>
              <a:t>IQ </a:t>
            </a:r>
            <a:r>
              <a:rPr lang="fa-IR" b="1" dirty="0">
                <a:cs typeface="B Zar" panose="00000400000000000000" pitchFamily="2" charset="-78"/>
              </a:rPr>
              <a:t>آن را می شناسیم، نمره ای است که پس از انجام تست هوش به افراد داده می شود</a:t>
            </a:r>
            <a:r>
              <a:rPr lang="fa-IR" b="1" dirty="0" smtClean="0">
                <a:cs typeface="B Zar" panose="00000400000000000000" pitchFamily="2" charset="-78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 </a:t>
            </a:r>
            <a:r>
              <a:rPr lang="fa-IR" b="1" dirty="0">
                <a:cs typeface="B Zar" panose="00000400000000000000" pitchFamily="2" charset="-78"/>
              </a:rPr>
              <a:t>در واقع ضریب هوش یک نمره کلی است که از مجموعه ای سوالات، تست ها یا خرده آزمون ها در راستای ارزیابی هوش به دست می آید</a:t>
            </a: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4300429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b="1" dirty="0">
                <a:solidFill>
                  <a:srgbClr val="FFFF00"/>
                </a:solidFill>
                <a:cs typeface="B Zar" panose="00000400000000000000" pitchFamily="2" charset="-78"/>
              </a:rPr>
              <a:t>ضریب </a:t>
            </a:r>
            <a:r>
              <a:rPr lang="fa-IR" sz="4000" b="1" dirty="0" smtClean="0">
                <a:solidFill>
                  <a:srgbClr val="FFFF00"/>
                </a:solidFill>
                <a:cs typeface="B Zar" panose="00000400000000000000" pitchFamily="2" charset="-78"/>
              </a:rPr>
              <a:t>هوشی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>
                <a:latin typeface="Calibri"/>
                <a:ea typeface="Calibri"/>
                <a:cs typeface="B Zar"/>
              </a:rPr>
              <a:t> این ضریب می تواند برای انواع هوش به طور مجزا محاسبه گردد. در تست های هوش استاندارد ضریب هوش دارای یک متوسط و انحراف استاندارد مشخص می باشد که بر اساس آن</a:t>
            </a:r>
            <a:r>
              <a:rPr lang="ar-SA" sz="2800" b="1" dirty="0">
                <a:latin typeface="Calibri"/>
                <a:ea typeface="Calibri"/>
                <a:cs typeface="Times New Roman"/>
              </a:rPr>
              <a:t> </a:t>
            </a:r>
            <a:r>
              <a:rPr lang="ar-SA" sz="2800" b="1" dirty="0">
                <a:latin typeface="Calibri"/>
                <a:ea typeface="Calibri"/>
                <a:cs typeface="B Zar"/>
              </a:rPr>
              <a:t>افراد را تقسیم بندی می کنند. </a:t>
            </a:r>
            <a:endParaRPr lang="fa-IR" sz="2800" b="1" dirty="0" smtClean="0">
              <a:latin typeface="Calibri"/>
              <a:ea typeface="Calibri"/>
              <a:cs typeface="B Zar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sz="2800" b="1" dirty="0" smtClean="0">
                <a:latin typeface="Calibri"/>
                <a:ea typeface="Calibri"/>
                <a:cs typeface="B Zar"/>
              </a:rPr>
              <a:t>به </a:t>
            </a:r>
            <a:r>
              <a:rPr lang="ar-SA" sz="2800" b="1" dirty="0">
                <a:latin typeface="Calibri"/>
                <a:ea typeface="Calibri"/>
                <a:cs typeface="B Zar"/>
              </a:rPr>
              <a:t>طور معمول میانگین نمرات تست هوش 100 و انحراف استاندارد آن 15 می باشد</a:t>
            </a:r>
            <a:endParaRPr lang="en-US" sz="2000" b="1" dirty="0">
              <a:latin typeface="Calibri"/>
              <a:ea typeface="Calibri"/>
              <a:cs typeface="Arial"/>
            </a:endParaRPr>
          </a:p>
          <a:p>
            <a:pPr>
              <a:lnSpc>
                <a:spcPct val="15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1683739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>
                <a:solidFill>
                  <a:srgbClr val="FFFF00"/>
                </a:solidFill>
                <a:cs typeface="B Zar" panose="00000400000000000000" pitchFamily="2" charset="-78"/>
              </a:rPr>
              <a:t>آزمون نابسته به فرهنگ کتل</a:t>
            </a:r>
            <a:endParaRPr lang="en-US" sz="3600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ar-SA" sz="2400" b="1" dirty="0">
                <a:latin typeface="Calibri"/>
                <a:ea typeface="Calibri"/>
                <a:cs typeface="B Zar"/>
              </a:rPr>
              <a:t>آزمونهای نابسته به فرهنگ کتل توسط ریموند کتل در سال 1994 برای سنجش هوش تدوین شده است</a:t>
            </a:r>
            <a:r>
              <a:rPr lang="ar-SA" sz="2400" b="1" dirty="0" smtClean="0">
                <a:latin typeface="Calibri"/>
                <a:ea typeface="Calibri"/>
                <a:cs typeface="B Zar"/>
              </a:rPr>
              <a:t>.</a:t>
            </a:r>
            <a:endParaRPr lang="fa-IR" sz="2400" b="1" dirty="0" smtClean="0">
              <a:latin typeface="Calibri"/>
              <a:ea typeface="Calibri"/>
              <a:cs typeface="B Zar"/>
            </a:endParaRPr>
          </a:p>
          <a:p>
            <a:pPr>
              <a:lnSpc>
                <a:spcPct val="150000"/>
              </a:lnSpc>
            </a:pPr>
            <a:r>
              <a:rPr lang="ar-SA" sz="2400" b="1" dirty="0" smtClean="0">
                <a:latin typeface="Calibri"/>
                <a:ea typeface="Calibri"/>
                <a:cs typeface="B Zar"/>
              </a:rPr>
              <a:t> </a:t>
            </a:r>
            <a:r>
              <a:rPr lang="ar-SA" sz="2400" b="1" dirty="0">
                <a:latin typeface="Calibri"/>
                <a:ea typeface="Calibri"/>
                <a:cs typeface="B Zar"/>
              </a:rPr>
              <a:t>هدف او از ساخت این پرسشنامه ابزاری بود که توانایی های شناختی افراد را فارغ از تاثیر زمینه فرهنگی و آموزشی بسنجد</a:t>
            </a:r>
            <a:r>
              <a:rPr lang="ar-SA" sz="2400" b="1" dirty="0" smtClean="0">
                <a:latin typeface="Calibri"/>
                <a:ea typeface="Calibri"/>
                <a:cs typeface="B Zar"/>
              </a:rPr>
              <a:t>.</a:t>
            </a:r>
            <a:endParaRPr lang="fa-IR" sz="2400" b="1" dirty="0" smtClean="0">
              <a:latin typeface="Calibri"/>
              <a:ea typeface="Calibri"/>
              <a:cs typeface="B Zar"/>
            </a:endParaRPr>
          </a:p>
          <a:p>
            <a:pPr>
              <a:lnSpc>
                <a:spcPct val="150000"/>
              </a:lnSpc>
            </a:pPr>
            <a:r>
              <a:rPr lang="ar-SA" sz="2400" b="1" dirty="0" smtClean="0">
                <a:latin typeface="Calibri"/>
                <a:ea typeface="Calibri"/>
                <a:cs typeface="B Zar"/>
              </a:rPr>
              <a:t> </a:t>
            </a:r>
            <a:r>
              <a:rPr lang="ar-SA" sz="2400" b="1" dirty="0">
                <a:latin typeface="Calibri"/>
                <a:ea typeface="Calibri"/>
                <a:cs typeface="B Zar"/>
              </a:rPr>
              <a:t>به عقیده کتل هوش دارای دو جنبه سیال و متبلور است؛ هوش سیال وابسته به زمینه ژنتیکی زیستی فرد است و هوش متبلور تحت تاثیر آموزش و فرهنگ است. </a:t>
            </a:r>
            <a:endParaRPr lang="fa-IR" sz="2400" b="1" dirty="0" smtClean="0">
              <a:latin typeface="Calibri"/>
              <a:ea typeface="Calibri"/>
              <a:cs typeface="B Zar"/>
            </a:endParaRPr>
          </a:p>
          <a:p>
            <a:pPr>
              <a:lnSpc>
                <a:spcPct val="150000"/>
              </a:lnSpc>
            </a:pPr>
            <a:r>
              <a:rPr lang="ar-SA" sz="2400" b="1" dirty="0" smtClean="0">
                <a:latin typeface="Calibri"/>
                <a:ea typeface="Calibri"/>
                <a:cs typeface="B Zar"/>
              </a:rPr>
              <a:t>در </a:t>
            </a:r>
            <a:r>
              <a:rPr lang="ar-SA" sz="2400" b="1" dirty="0">
                <a:latin typeface="Calibri"/>
                <a:ea typeface="Calibri"/>
                <a:cs typeface="B Zar"/>
              </a:rPr>
              <a:t>این آزمون هوش سیال شما مورد ارزیابی قرار می گیرد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99911481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b="1" dirty="0">
                <a:solidFill>
                  <a:srgbClr val="FFFF00"/>
                </a:solidFill>
                <a:cs typeface="B Zar" panose="00000400000000000000" pitchFamily="2" charset="-78"/>
              </a:rPr>
              <a:t>این آزمون برای سه سطح زیر تهیه شده است:</a:t>
            </a:r>
            <a:br>
              <a:rPr lang="fa-IR" sz="3200" b="1" dirty="0">
                <a:solidFill>
                  <a:srgbClr val="FFFF00"/>
                </a:solidFill>
                <a:cs typeface="B Zar" panose="00000400000000000000" pitchFamily="2" charset="-78"/>
              </a:rPr>
            </a:br>
            <a:endParaRPr lang="en-US" sz="3200" b="1" dirty="0">
              <a:solidFill>
                <a:srgbClr val="FFFF00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b="1" dirty="0" smtClean="0">
                <a:cs typeface="B Zar" panose="00000400000000000000" pitchFamily="2" charset="-78"/>
              </a:rPr>
              <a:t>مقیاس </a:t>
            </a:r>
            <a:r>
              <a:rPr lang="fa-IR" b="1" dirty="0">
                <a:cs typeface="B Zar" panose="00000400000000000000" pitchFamily="2" charset="-78"/>
              </a:rPr>
              <a:t>1 برای کودکان ۴ تا ۸ ساله ، برای افراد دارای هوش پایین و برای بزرگسالانی که در بیمارستانهای روانی بستری هستند.</a:t>
            </a:r>
          </a:p>
          <a:p>
            <a:pPr>
              <a:lnSpc>
                <a:spcPct val="150000"/>
              </a:lnSpc>
            </a:pPr>
            <a:r>
              <a:rPr lang="fa-IR" b="1" dirty="0">
                <a:cs typeface="B Zar" panose="00000400000000000000" pitchFamily="2" charset="-78"/>
              </a:rPr>
              <a:t>مقیاس ۲  برای کودکان ۸ تا ۱۳ساله ، برای بزرگسالانی که کمتر از دیپلم سواد دارند و برای اکثر کسانی که بیش از ۵۰ سال دارند.</a:t>
            </a:r>
          </a:p>
          <a:p>
            <a:pPr>
              <a:lnSpc>
                <a:spcPct val="150000"/>
              </a:lnSpc>
            </a:pPr>
            <a:r>
              <a:rPr lang="fa-IR" b="1" dirty="0">
                <a:cs typeface="B Zar" panose="00000400000000000000" pitchFamily="2" charset="-78"/>
              </a:rPr>
              <a:t>مقیاس 3  برای سطوح بالاتر از دیپلم، برای دانشگاهیان و بزرگسالان با هوش</a:t>
            </a:r>
          </a:p>
          <a:p>
            <a:pPr>
              <a:lnSpc>
                <a:spcPct val="150000"/>
              </a:lnSpc>
            </a:pPr>
            <a:endParaRPr lang="en-US" b="1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9257815"/>
      </p:ext>
    </p:extLst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500034" y="1714488"/>
            <a:ext cx="8215338" cy="990600"/>
            <a:chOff x="720" y="1392"/>
            <a:chExt cx="4058" cy="480"/>
          </a:xfrm>
        </p:grpSpPr>
        <p:sp>
          <p:nvSpPr>
            <p:cNvPr id="5" name="AutoShape 4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a-IR" sz="1600">
                <a:cs typeface="B Homa" pitchFamily="2" charset="-78"/>
              </a:endParaRPr>
            </a:p>
          </p:txBody>
        </p:sp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7" name="AutoShape 4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8" name="AutoShape 4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33333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</p:grp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7929586" y="1357298"/>
            <a:ext cx="803584" cy="608013"/>
            <a:chOff x="579" y="1386"/>
            <a:chExt cx="385" cy="383"/>
          </a:xfrm>
        </p:grpSpPr>
        <p:sp>
          <p:nvSpPr>
            <p:cNvPr id="10" name="Oval 49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a-IR" sz="1600">
                <a:cs typeface="B Homa" pitchFamily="2" charset="-78"/>
              </a:endParaRPr>
            </a:p>
          </p:txBody>
        </p:sp>
        <p:grpSp>
          <p:nvGrpSpPr>
            <p:cNvPr id="11" name="Group 50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2" name="Oval 51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13" name="Oval 52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14" name="Oval 53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15" name="Oval 54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</p:grpSp>
      </p:grpSp>
      <p:sp>
        <p:nvSpPr>
          <p:cNvPr id="16" name="Text Box 55"/>
          <p:cNvSpPr txBox="1">
            <a:spLocks noChangeArrowheads="1"/>
          </p:cNvSpPr>
          <p:nvPr/>
        </p:nvSpPr>
        <p:spPr bwMode="gray">
          <a:xfrm>
            <a:off x="8072462" y="1428736"/>
            <a:ext cx="500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dirty="0" smtClean="0">
                <a:solidFill>
                  <a:srgbClr val="080808"/>
                </a:solidFill>
                <a:cs typeface="B Homa" pitchFamily="2" charset="-78"/>
              </a:rPr>
              <a:t>1</a:t>
            </a:r>
            <a:endParaRPr lang="en-US" dirty="0">
              <a:solidFill>
                <a:srgbClr val="080808"/>
              </a:solidFill>
              <a:cs typeface="B Homa" pitchFamily="2" charset="-78"/>
            </a:endParaRPr>
          </a:p>
        </p:txBody>
      </p:sp>
      <p:grpSp>
        <p:nvGrpSpPr>
          <p:cNvPr id="17" name="Group 56"/>
          <p:cNvGrpSpPr>
            <a:grpSpLocks/>
          </p:cNvGrpSpPr>
          <p:nvPr/>
        </p:nvGrpSpPr>
        <p:grpSpPr bwMode="auto">
          <a:xfrm>
            <a:off x="500034" y="3152780"/>
            <a:ext cx="8215338" cy="990600"/>
            <a:chOff x="720" y="1392"/>
            <a:chExt cx="4058" cy="480"/>
          </a:xfrm>
        </p:grpSpPr>
        <p:sp>
          <p:nvSpPr>
            <p:cNvPr id="18" name="AutoShape 5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89020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a-IR" sz="1600">
                <a:cs typeface="B Homa" pitchFamily="2" charset="-78"/>
              </a:endParaRPr>
            </a:p>
          </p:txBody>
        </p:sp>
        <p:grpSp>
          <p:nvGrpSpPr>
            <p:cNvPr id="19" name="Group 5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0" name="AutoShape 5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21" name="AutoShape 6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3333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</p:grpSp>
      </p:grpSp>
      <p:grpSp>
        <p:nvGrpSpPr>
          <p:cNvPr id="22" name="Group 61"/>
          <p:cNvGrpSpPr>
            <a:grpSpLocks/>
          </p:cNvGrpSpPr>
          <p:nvPr/>
        </p:nvGrpSpPr>
        <p:grpSpPr bwMode="auto">
          <a:xfrm>
            <a:off x="8001024" y="2857496"/>
            <a:ext cx="803584" cy="608013"/>
            <a:chOff x="579" y="1386"/>
            <a:chExt cx="385" cy="383"/>
          </a:xfrm>
        </p:grpSpPr>
        <p:sp>
          <p:nvSpPr>
            <p:cNvPr id="23" name="Oval 62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a-IR" sz="1600">
                <a:cs typeface="B Homa" pitchFamily="2" charset="-78"/>
              </a:endParaRPr>
            </a:p>
          </p:txBody>
        </p:sp>
        <p:grpSp>
          <p:nvGrpSpPr>
            <p:cNvPr id="24" name="Group 63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25" name="Oval 64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26" name="Oval 65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27" name="Oval 66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28" name="Oval 67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</p:grpSp>
      </p:grpSp>
      <p:sp>
        <p:nvSpPr>
          <p:cNvPr id="29" name="Text Box 68"/>
          <p:cNvSpPr txBox="1">
            <a:spLocks noChangeArrowheads="1"/>
          </p:cNvSpPr>
          <p:nvPr/>
        </p:nvSpPr>
        <p:spPr bwMode="gray">
          <a:xfrm>
            <a:off x="8143031" y="2927346"/>
            <a:ext cx="500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dirty="0" smtClean="0">
                <a:solidFill>
                  <a:srgbClr val="080808"/>
                </a:solidFill>
                <a:cs typeface="B Homa" pitchFamily="2" charset="-78"/>
              </a:rPr>
              <a:t>2</a:t>
            </a:r>
            <a:endParaRPr lang="en-US" dirty="0">
              <a:solidFill>
                <a:srgbClr val="080808"/>
              </a:solidFill>
              <a:cs typeface="B Homa" pitchFamily="2" charset="-78"/>
            </a:endParaRPr>
          </a:p>
        </p:txBody>
      </p:sp>
      <p:grpSp>
        <p:nvGrpSpPr>
          <p:cNvPr id="30" name="Group 69"/>
          <p:cNvGrpSpPr>
            <a:grpSpLocks/>
          </p:cNvGrpSpPr>
          <p:nvPr/>
        </p:nvGrpSpPr>
        <p:grpSpPr bwMode="auto">
          <a:xfrm>
            <a:off x="500034" y="4652978"/>
            <a:ext cx="8215338" cy="990600"/>
            <a:chOff x="720" y="1392"/>
            <a:chExt cx="4058" cy="480"/>
          </a:xfrm>
        </p:grpSpPr>
        <p:sp>
          <p:nvSpPr>
            <p:cNvPr id="31" name="AutoShape 70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a-IR" sz="1600">
                <a:cs typeface="B Homa" pitchFamily="2" charset="-78"/>
              </a:endParaRPr>
            </a:p>
          </p:txBody>
        </p:sp>
        <p:grpSp>
          <p:nvGrpSpPr>
            <p:cNvPr id="32" name="Group 71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33" name="AutoShape 72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4117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34" name="AutoShape 73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3333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</p:grpSp>
      </p:grpSp>
      <p:grpSp>
        <p:nvGrpSpPr>
          <p:cNvPr id="35" name="Group 74"/>
          <p:cNvGrpSpPr>
            <a:grpSpLocks/>
          </p:cNvGrpSpPr>
          <p:nvPr/>
        </p:nvGrpSpPr>
        <p:grpSpPr bwMode="auto">
          <a:xfrm>
            <a:off x="8001024" y="4383085"/>
            <a:ext cx="803584" cy="608013"/>
            <a:chOff x="579" y="1386"/>
            <a:chExt cx="385" cy="383"/>
          </a:xfrm>
        </p:grpSpPr>
        <p:sp>
          <p:nvSpPr>
            <p:cNvPr id="36" name="Oval 75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a-IR" sz="1600">
                <a:cs typeface="B Homa" pitchFamily="2" charset="-78"/>
              </a:endParaRPr>
            </a:p>
          </p:txBody>
        </p:sp>
        <p:grpSp>
          <p:nvGrpSpPr>
            <p:cNvPr id="37" name="Group 76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38" name="Oval 77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39" name="Oval 78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40" name="Oval 79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  <p:sp>
            <p:nvSpPr>
              <p:cNvPr id="41" name="Oval 80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pPr algn="ctr"/>
                <a:endParaRPr lang="fa-IR" sz="1600">
                  <a:cs typeface="B Homa" pitchFamily="2" charset="-78"/>
                </a:endParaRPr>
              </a:p>
            </p:txBody>
          </p:sp>
        </p:grpSp>
      </p:grpSp>
      <p:sp>
        <p:nvSpPr>
          <p:cNvPr id="42" name="Text Box 81"/>
          <p:cNvSpPr txBox="1">
            <a:spLocks noChangeArrowheads="1"/>
          </p:cNvSpPr>
          <p:nvPr/>
        </p:nvSpPr>
        <p:spPr bwMode="gray">
          <a:xfrm>
            <a:off x="8143031" y="4519206"/>
            <a:ext cx="500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dirty="0" smtClean="0">
                <a:solidFill>
                  <a:srgbClr val="080808"/>
                </a:solidFill>
                <a:cs typeface="B Homa" pitchFamily="2" charset="-78"/>
              </a:rPr>
              <a:t>3</a:t>
            </a:r>
            <a:endParaRPr lang="en-US" dirty="0">
              <a:solidFill>
                <a:srgbClr val="080808"/>
              </a:solidFill>
              <a:cs typeface="B Homa" pitchFamily="2" charset="-78"/>
            </a:endParaRPr>
          </a:p>
        </p:txBody>
      </p:sp>
      <p:sp>
        <p:nvSpPr>
          <p:cNvPr id="46" name="Text Box 83"/>
          <p:cNvSpPr txBox="1">
            <a:spLocks noChangeArrowheads="1"/>
          </p:cNvSpPr>
          <p:nvPr/>
        </p:nvSpPr>
        <p:spPr bwMode="white">
          <a:xfrm>
            <a:off x="696438" y="1984851"/>
            <a:ext cx="74474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fa-IR" b="1" dirty="0" smtClean="0">
                <a:cs typeface="B Homa" pitchFamily="2" charset="-78"/>
              </a:rPr>
              <a:t>برای کودکان 4 تا 8 ساله </a:t>
            </a:r>
            <a:r>
              <a:rPr lang="fa-IR" b="1" dirty="0" smtClean="0">
                <a:cs typeface="B Homa"/>
              </a:rPr>
              <a:t>،</a:t>
            </a:r>
            <a:r>
              <a:rPr lang="fa-IR" b="1" dirty="0" smtClean="0">
                <a:cs typeface="B Homa" pitchFamily="2" charset="-78"/>
              </a:rPr>
              <a:t> و برای بزرگسالانی که در بیمارستان های روانی بستری هستند</a:t>
            </a:r>
            <a:endParaRPr lang="en-US" b="1" dirty="0">
              <a:cs typeface="B Homa" pitchFamily="2" charset="-78"/>
            </a:endParaRPr>
          </a:p>
        </p:txBody>
      </p:sp>
      <p:sp>
        <p:nvSpPr>
          <p:cNvPr id="47" name="Text Box 83"/>
          <p:cNvSpPr txBox="1">
            <a:spLocks noChangeArrowheads="1"/>
          </p:cNvSpPr>
          <p:nvPr/>
        </p:nvSpPr>
        <p:spPr bwMode="white">
          <a:xfrm>
            <a:off x="571472" y="3295150"/>
            <a:ext cx="785818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fa-IR" sz="2000" b="1" dirty="0" smtClean="0">
                <a:cs typeface="B Homa" pitchFamily="2" charset="-78"/>
              </a:rPr>
              <a:t>برای کودکان 8 تا 13 </a:t>
            </a:r>
            <a:r>
              <a:rPr lang="fa-IR" sz="2000" b="1" dirty="0" smtClean="0">
                <a:cs typeface="B Homa"/>
              </a:rPr>
              <a:t>،</a:t>
            </a:r>
            <a:r>
              <a:rPr lang="fa-IR" sz="2000" b="1" dirty="0" smtClean="0">
                <a:cs typeface="B Homa" pitchFamily="2" charset="-78"/>
              </a:rPr>
              <a:t> برای بزرگسالانی که کمتر از دیپلم سواد دارند و برای اکثر کسانی که بیش از 50 سال دارند </a:t>
            </a:r>
            <a:endParaRPr lang="en-US" sz="2000" b="1" dirty="0">
              <a:cs typeface="B Homa" pitchFamily="2" charset="-78"/>
            </a:endParaRPr>
          </a:p>
        </p:txBody>
      </p:sp>
      <p:sp>
        <p:nvSpPr>
          <p:cNvPr id="48" name="Text Box 83"/>
          <p:cNvSpPr txBox="1">
            <a:spLocks noChangeArrowheads="1"/>
          </p:cNvSpPr>
          <p:nvPr/>
        </p:nvSpPr>
        <p:spPr bwMode="white">
          <a:xfrm>
            <a:off x="714348" y="4886279"/>
            <a:ext cx="807072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fa-IR" sz="2400" b="1" dirty="0" smtClean="0">
                <a:cs typeface="B Homa" pitchFamily="2" charset="-78"/>
              </a:rPr>
              <a:t>برای سطوح بالاتر از دیپلم </a:t>
            </a:r>
            <a:r>
              <a:rPr lang="fa-IR" sz="2400" b="1" dirty="0" smtClean="0">
                <a:cs typeface="B Homa"/>
              </a:rPr>
              <a:t>،</a:t>
            </a:r>
            <a:r>
              <a:rPr lang="fa-IR" sz="2400" b="1" dirty="0" smtClean="0">
                <a:cs typeface="B Homa" pitchFamily="2" charset="-78"/>
              </a:rPr>
              <a:t> برای دانشگاهیان و بزرگسالان باهوش</a:t>
            </a:r>
            <a:endParaRPr lang="en-US" sz="2400" b="1" dirty="0">
              <a:cs typeface="B Homa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9" grpId="0"/>
      <p:bldP spid="42" grpId="0"/>
      <p:bldP spid="46" grpId="0"/>
      <p:bldP spid="47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46309"/>
            <a:ext cx="8229600" cy="4525963"/>
          </a:xfrm>
        </p:spPr>
        <p:txBody>
          <a:bodyPr anchor="t">
            <a:normAutofit/>
          </a:bodyPr>
          <a:lstStyle/>
          <a:p>
            <a:pPr>
              <a:lnSpc>
                <a:spcPct val="200000"/>
              </a:lnSpc>
              <a:buClr>
                <a:schemeClr val="accent2">
                  <a:lumMod val="50000"/>
                </a:schemeClr>
              </a:buClr>
              <a:buSzPct val="110000"/>
              <a:buFont typeface="Wingdings" pitchFamily="2" charset="2"/>
              <a:buChar char="?"/>
            </a:pPr>
            <a:r>
              <a:rPr lang="fa-IR" sz="2000" b="1" dirty="0" smtClean="0">
                <a:cs typeface="B Zar" panose="00000400000000000000" pitchFamily="2" charset="-78"/>
                <a:sym typeface="Wingdings"/>
              </a:rPr>
              <a:t> بر خلاف مقیاس های 2 و 3 </a:t>
            </a:r>
            <a:r>
              <a:rPr lang="fa-IR" sz="2000" b="1" dirty="0" smtClean="0">
                <a:cs typeface="B Zar" panose="00000400000000000000" pitchFamily="2" charset="-78"/>
              </a:rPr>
              <a:t>،</a:t>
            </a:r>
            <a:r>
              <a:rPr lang="fa-IR" sz="2000" b="1" dirty="0" smtClean="0">
                <a:cs typeface="B Zar" panose="00000400000000000000" pitchFamily="2" charset="-78"/>
                <a:sym typeface="Wingdings"/>
              </a:rPr>
              <a:t> تا اندازه ای به فرهنگ وابسته است و این امر نشان می دهد که مولف </a:t>
            </a:r>
            <a:r>
              <a:rPr lang="fa-IR" sz="2000" b="1" dirty="0" smtClean="0">
                <a:cs typeface="B Zar" panose="00000400000000000000" pitchFamily="2" charset="-78"/>
              </a:rPr>
              <a:t>، </a:t>
            </a:r>
            <a:r>
              <a:rPr lang="fa-IR" sz="2000" b="1" dirty="0" smtClean="0">
                <a:cs typeface="B Zar" panose="00000400000000000000" pitchFamily="2" charset="-78"/>
                <a:sym typeface="Wingdings"/>
              </a:rPr>
              <a:t>از ابتدا به این فکر بوده است که جمع آوری تعدادی سوال که هم بتواند دقت </a:t>
            </a:r>
            <a:r>
              <a:rPr lang="fa-IR" sz="2000" b="1" dirty="0" smtClean="0">
                <a:cs typeface="B Zar" panose="00000400000000000000" pitchFamily="2" charset="-78"/>
              </a:rPr>
              <a:t>، </a:t>
            </a:r>
            <a:r>
              <a:rPr lang="fa-IR" sz="2000" b="1" dirty="0" smtClean="0">
                <a:cs typeface="B Zar" panose="00000400000000000000" pitchFamily="2" charset="-78"/>
                <a:sym typeface="Wingdings"/>
              </a:rPr>
              <a:t>ادراک و سایر تواناییهای کودکان 4 تا 8 ساله را اندازه بگیرد و هم عامل فرهنگ را به کلی کنار بگذارد کار آسانی نیست .</a:t>
            </a:r>
          </a:p>
          <a:p>
            <a:pPr>
              <a:lnSpc>
                <a:spcPct val="200000"/>
              </a:lnSpc>
              <a:buClr>
                <a:schemeClr val="accent2">
                  <a:lumMod val="50000"/>
                </a:schemeClr>
              </a:buClr>
              <a:buSzPct val="110000"/>
              <a:buFont typeface="Wingdings" pitchFamily="2" charset="2"/>
              <a:buChar char="?"/>
            </a:pPr>
            <a:r>
              <a:rPr lang="fa-IR" sz="2000" b="1" dirty="0" smtClean="0">
                <a:cs typeface="B Zar" panose="00000400000000000000" pitchFamily="2" charset="-78"/>
                <a:sym typeface="Wingdings"/>
              </a:rPr>
              <a:t> با این همه </a:t>
            </a:r>
            <a:r>
              <a:rPr lang="fa-IR" sz="2000" b="1" dirty="0" smtClean="0">
                <a:cs typeface="B Zar" panose="00000400000000000000" pitchFamily="2" charset="-78"/>
              </a:rPr>
              <a:t>، </a:t>
            </a:r>
            <a:r>
              <a:rPr lang="fa-IR" sz="2000" b="1" dirty="0" smtClean="0">
                <a:cs typeface="B Zar" panose="00000400000000000000" pitchFamily="2" charset="-78"/>
                <a:sym typeface="Wingdings"/>
              </a:rPr>
              <a:t>چهار خرده آزمون 1 -2 –  3 – 8 از دخالت عامل فرهنگی خیلی دور هستند </a:t>
            </a:r>
            <a:r>
              <a:rPr lang="fa-IR" sz="1600" dirty="0" smtClean="0">
                <a:cs typeface="B Roya" pitchFamily="2" charset="-78"/>
                <a:sym typeface="Wingdings"/>
              </a:rPr>
              <a:t>. </a:t>
            </a:r>
            <a:endParaRPr lang="fa-IR" sz="1600" dirty="0">
              <a:cs typeface="B Roya" pitchFamily="2" charset="-78"/>
            </a:endParaRPr>
          </a:p>
        </p:txBody>
      </p:sp>
      <p:sp>
        <p:nvSpPr>
          <p:cNvPr id="4" name="AutoShape 16"/>
          <p:cNvSpPr>
            <a:spLocks noChangeArrowheads="1"/>
          </p:cNvSpPr>
          <p:nvPr/>
        </p:nvSpPr>
        <p:spPr bwMode="gray">
          <a:xfrm>
            <a:off x="2428860" y="974739"/>
            <a:ext cx="4643470" cy="785818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2">
                  <a:gamma/>
                  <a:shade val="79216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endParaRPr lang="fa-IR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gray">
          <a:xfrm>
            <a:off x="2532360" y="1046178"/>
            <a:ext cx="4397094" cy="57150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</p:spPr>
        <p:txBody>
          <a:bodyPr wrap="none" anchor="ctr"/>
          <a:lstStyle/>
          <a:p>
            <a:endParaRPr lang="fa-IR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2500299" y="1176911"/>
            <a:ext cx="44291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dirty="0" smtClean="0">
                <a:solidFill>
                  <a:schemeClr val="bg2">
                    <a:lumMod val="10000"/>
                  </a:schemeClr>
                </a:solidFill>
                <a:cs typeface="B Homa" pitchFamily="2" charset="-78"/>
              </a:rPr>
              <a:t>آزمون هوشی آر . بی . کتل مقیاس 1</a:t>
            </a:r>
            <a:endParaRPr lang="en-US" dirty="0">
              <a:solidFill>
                <a:schemeClr val="bg2">
                  <a:lumMod val="10000"/>
                </a:schemeClr>
              </a:solidFill>
              <a:cs typeface="B Homa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rgbClr val="FFFFFF"/>
      </a:dk1>
      <a:lt1>
        <a:sysClr val="window" lastClr="FFFFFF"/>
      </a:lt1>
      <a:dk2>
        <a:srgbClr val="FFFFFF"/>
      </a:dk2>
      <a:lt2>
        <a:srgbClr val="F2F2F2"/>
      </a:lt2>
      <a:accent1>
        <a:srgbClr val="0070C0"/>
      </a:accent1>
      <a:accent2>
        <a:srgbClr val="C87D0E"/>
      </a:accent2>
      <a:accent3>
        <a:srgbClr val="92D050"/>
      </a:accent3>
      <a:accent4>
        <a:srgbClr val="E36363"/>
      </a:accent4>
      <a:accent5>
        <a:srgbClr val="00B050"/>
      </a:accent5>
      <a:accent6>
        <a:srgbClr val="F0A22E"/>
      </a:accent6>
      <a:hlink>
        <a:srgbClr val="7030A0"/>
      </a:hlink>
      <a:folHlink>
        <a:srgbClr val="AD1F1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663</TotalTime>
  <Words>955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آزمون هوشی آر بی کتل مقیاس 1-کودکان 4 تا 8 سال</vt:lpstr>
      <vt:lpstr>هوش چیست؟</vt:lpstr>
      <vt:lpstr>ابعاد تعریف هوش</vt:lpstr>
      <vt:lpstr>ضریب هوشی</vt:lpstr>
      <vt:lpstr>ضریب هوشی</vt:lpstr>
      <vt:lpstr>آزمون نابسته به فرهنگ کتل</vt:lpstr>
      <vt:lpstr>این آزمون برای سه سطح زیر تهیه شده است: </vt:lpstr>
      <vt:lpstr>PowerPoint Presentation</vt:lpstr>
      <vt:lpstr>PowerPoint Presentation</vt:lpstr>
      <vt:lpstr>خرده آزمون های هوش کتل</vt:lpstr>
      <vt:lpstr>PowerPoint Presentation</vt:lpstr>
      <vt:lpstr>PowerPoint Presentation</vt:lpstr>
      <vt:lpstr>نام و نام خانوادگی  ............................................... تاریخ اجرا ............................ تاریخ تولد ................................... سن و پایه تحصیلات ...................................... دختر  ............................................. پسر .........................................  آدرس محل سکونت یا تحصیل : ...............................................................................................................................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aramis</dc:creator>
  <cp:lastModifiedBy>09018868042</cp:lastModifiedBy>
  <cp:revision>147</cp:revision>
  <dcterms:created xsi:type="dcterms:W3CDTF">2013-05-12T01:48:56Z</dcterms:created>
  <dcterms:modified xsi:type="dcterms:W3CDTF">2021-06-10T19:59:45Z</dcterms:modified>
</cp:coreProperties>
</file>